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2F178-FD6B-4190-800D-199E61E2A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8393EF-482F-49B5-A4C6-69745423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30AA4-5A27-448A-9DB9-C22F3564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21C2B-F67D-4642-BB58-8C60B18E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C1307-0CFB-4DFC-962F-CF05F9E8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E49DA-8853-43DC-B261-0801CDFF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C4C5A-E34B-4F56-8FDB-5D3315816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73A6A-8015-49F8-A027-9BCC8474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CAD2E-0307-40A4-9693-4153C12B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45BAE-E411-4560-96A3-6A1D11B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9DE6BA-0FB7-4DFB-9DB8-7F18883B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15274C-2763-4621-A5B9-342888808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E4DF8-14F5-4A7F-A778-FF64B8A1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816BD-F2DC-4AC6-B4B4-24DC7077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4B57CD-8946-4F87-97FA-713825D9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4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BA307-C5A5-4A72-8211-D799E8ED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3AAD2-4B21-4467-ACFA-13481654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4CB0B-54B1-4603-8622-95CF1D2C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7C13E3-AC56-4A5E-A37C-48152F5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A80E7-A78E-4A6E-A5DC-B7E02582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44E70-09CF-4D5A-AB4A-3AD2D9F7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8A9F64-7C56-458B-AEFE-97925E25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3D3097-0E50-4232-8FFE-B11076A7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471650-3C52-4F9C-AADB-E4908553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7D0E8-C370-41E6-9166-471A4750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6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A1BAF-0C3A-4308-BCEE-41EF1FD8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3A5CC-8A51-4019-BF3F-7730FA5EF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2449D9-6DE6-4C65-86B7-3C4DA7CA1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CC98E0-7154-4627-B0C3-08865553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9E1A66-EB18-4B8F-8A70-4566341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FACD61-2452-4D1F-9375-1395530C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3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8F1F0-C785-4957-86E8-EB12A691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E2A41B-B0D4-4292-B3F7-CAA9FA944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38E7AB-91A2-4A26-9411-71C4B1DBB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0177D8-C49D-42AD-BC8A-25477BBC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CD3B92-ADFA-4930-856B-6F7A545FA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DC7C2E-C0C6-4732-9450-3B416B4D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62B564-850E-44F5-BFBB-9B337A5F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82C4C-4E80-4F2C-977F-A85D225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2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E37E7-A565-41CF-A727-4C2DE727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8EA9A2-AF6F-4EBB-AAD2-FB71034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58ED8-0DB9-491A-B476-6907DA1E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B1AE3C-A522-43F6-90A0-01763E41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91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615997-13A4-4DD2-AA9F-1894B569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020962-A1D7-4CA0-BB92-60FF6031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5A45CC-6FAA-41DE-9515-7E535B2E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38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29317-DA86-405D-A99F-4D0DB0B5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C0F09-0EB8-43A9-9DB3-0E755E32F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7C6BBB-1A8C-4297-A034-B014F8B4E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F901F3-C742-4229-ADF9-0037E596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CE64C3-87B7-4487-A02B-DFC31418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1C0E8-A715-46B3-A85E-97732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18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D7CD9-5477-45E3-A0FE-1900100C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2409FB-65D1-494F-884F-A0EA1A7E1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DCA669-A749-4526-8B48-EB753FB5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93FE5-60FF-4334-B214-D7414B5C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D96CBF-1513-4252-BD23-79D3E86F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286301-60EE-4CCA-8AD4-94D77B43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17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8A24B1-F2A1-45EA-BC08-729552D5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893602-F355-4FFB-8F5E-96091D5D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ABB93-6467-4C06-8E0D-F8DD14AB8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4E73-3BFD-4729-ACD0-7D2CA12F504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94F2E2-DD4C-4CE8-8EC8-650ACB1E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6E5EB4-80C8-458B-A0FE-0915E78C9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3BBE-AC77-4DB4-829D-725D867D6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8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9EE69-24AC-4EEA-88B1-AF1694DC8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</a:rPr>
              <a:t>Aspects énergétiques des phénomènes électriques</a:t>
            </a:r>
          </a:p>
        </p:txBody>
      </p:sp>
    </p:spTree>
    <p:extLst>
      <p:ext uri="{BB962C8B-B14F-4D97-AF65-F5344CB8AC3E}">
        <p14:creationId xmlns:p14="http://schemas.microsoft.com/office/powerpoint/2010/main" val="208451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9BD285-7662-4BC8-96AF-6B602EABE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5" t="43431" r="23409" b="36761"/>
          <a:stretch/>
        </p:blipFill>
        <p:spPr>
          <a:xfrm>
            <a:off x="332509" y="96981"/>
            <a:ext cx="6497782" cy="13577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62D1D6-A19E-4787-AEAD-EAF50B5F2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7" t="15336" r="6136" b="24028"/>
          <a:stretch/>
        </p:blipFill>
        <p:spPr>
          <a:xfrm>
            <a:off x="332509" y="1233054"/>
            <a:ext cx="8714510" cy="41563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342442-12A2-4BC7-B67D-446A66BBC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23" t="30091" r="6477" b="48484"/>
          <a:stretch/>
        </p:blipFill>
        <p:spPr>
          <a:xfrm>
            <a:off x="2175162" y="5250872"/>
            <a:ext cx="8534401" cy="1468582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88677AC4-4859-471B-88D3-37666BF878CE}"/>
              </a:ext>
            </a:extLst>
          </p:cNvPr>
          <p:cNvSpPr/>
          <p:nvPr/>
        </p:nvSpPr>
        <p:spPr>
          <a:xfrm>
            <a:off x="3920836" y="831273"/>
            <a:ext cx="401782" cy="40178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3F3D4583-AB57-4707-88CA-CEDB2CEAB86B}"/>
              </a:ext>
            </a:extLst>
          </p:cNvPr>
          <p:cNvSpPr/>
          <p:nvPr/>
        </p:nvSpPr>
        <p:spPr>
          <a:xfrm>
            <a:off x="5417127" y="831273"/>
            <a:ext cx="401782" cy="40178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9C00AD-2342-41DF-944B-1C34B270F43D}"/>
              </a:ext>
            </a:extLst>
          </p:cNvPr>
          <p:cNvSpPr txBox="1"/>
          <p:nvPr/>
        </p:nvSpPr>
        <p:spPr>
          <a:xfrm>
            <a:off x="3131127" y="268796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chimique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50F7D8-8FE9-45DB-933F-D3A2AB170BF2}"/>
              </a:ext>
            </a:extLst>
          </p:cNvPr>
          <p:cNvSpPr txBox="1"/>
          <p:nvPr/>
        </p:nvSpPr>
        <p:spPr>
          <a:xfrm>
            <a:off x="5160818" y="268796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électrique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C7AB40-F568-4EFD-8166-F6400B83BF28}"/>
              </a:ext>
            </a:extLst>
          </p:cNvPr>
          <p:cNvSpPr txBox="1"/>
          <p:nvPr/>
        </p:nvSpPr>
        <p:spPr>
          <a:xfrm>
            <a:off x="3519054" y="310834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électrique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B2D0D8-9BFD-4721-B969-2E50FD3A2403}"/>
              </a:ext>
            </a:extLst>
          </p:cNvPr>
          <p:cNvSpPr txBox="1"/>
          <p:nvPr/>
        </p:nvSpPr>
        <p:spPr>
          <a:xfrm>
            <a:off x="4426527" y="348697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électrique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6AB3E2-6AA8-4AA8-89D3-2CF631791030}"/>
              </a:ext>
            </a:extLst>
          </p:cNvPr>
          <p:cNvSpPr txBox="1"/>
          <p:nvPr/>
        </p:nvSpPr>
        <p:spPr>
          <a:xfrm>
            <a:off x="3435927" y="400870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électrique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B8FDDB-866B-4D06-BAEB-FFC78ACD6C4A}"/>
              </a:ext>
            </a:extLst>
          </p:cNvPr>
          <p:cNvSpPr txBox="1"/>
          <p:nvPr/>
        </p:nvSpPr>
        <p:spPr>
          <a:xfrm>
            <a:off x="5618018" y="31014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thermique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AD1A06-D437-4736-A81F-5929E3DBD03F}"/>
              </a:ext>
            </a:extLst>
          </p:cNvPr>
          <p:cNvSpPr txBox="1"/>
          <p:nvPr/>
        </p:nvSpPr>
        <p:spPr>
          <a:xfrm>
            <a:off x="6386945" y="358440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thermique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1BDB89-A7A6-47AB-98C9-A54BC38EE3DE}"/>
              </a:ext>
            </a:extLst>
          </p:cNvPr>
          <p:cNvSpPr txBox="1"/>
          <p:nvPr/>
        </p:nvSpPr>
        <p:spPr>
          <a:xfrm>
            <a:off x="5451761" y="3990291"/>
            <a:ext cx="34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Énergie thermique et lumineuse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73E6A49-3118-495E-AC5E-3B11EDE54171}"/>
              </a:ext>
            </a:extLst>
          </p:cNvPr>
          <p:cNvCxnSpPr/>
          <p:nvPr/>
        </p:nvCxnSpPr>
        <p:spPr>
          <a:xfrm>
            <a:off x="5500254" y="5943600"/>
            <a:ext cx="318655" cy="4710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82E520D-C582-4A29-BAAB-C0D6BBC5D39F}"/>
              </a:ext>
            </a:extLst>
          </p:cNvPr>
          <p:cNvCxnSpPr>
            <a:cxnSpLocks/>
          </p:cNvCxnSpPr>
          <p:nvPr/>
        </p:nvCxnSpPr>
        <p:spPr>
          <a:xfrm flipV="1">
            <a:off x="5500254" y="5943600"/>
            <a:ext cx="318655" cy="4710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0E621E3-5ECA-48A5-A4C1-21C2D9F87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9" t="16953" r="10681" b="17560"/>
          <a:stretch/>
        </p:blipFill>
        <p:spPr>
          <a:xfrm>
            <a:off x="251049" y="295299"/>
            <a:ext cx="11689901" cy="58630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5135A4-5BB4-4B88-B718-5611685CE9F5}"/>
              </a:ext>
            </a:extLst>
          </p:cNvPr>
          <p:cNvSpPr txBox="1"/>
          <p:nvPr/>
        </p:nvSpPr>
        <p:spPr>
          <a:xfrm>
            <a:off x="4655127" y="70658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9D273-628D-49E5-8B8D-64D83F152AAE}"/>
              </a:ext>
            </a:extLst>
          </p:cNvPr>
          <p:cNvSpPr txBox="1"/>
          <p:nvPr/>
        </p:nvSpPr>
        <p:spPr>
          <a:xfrm>
            <a:off x="6289964" y="70658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867CBE-776E-4026-9027-78DFB83075AA}"/>
              </a:ext>
            </a:extLst>
          </p:cNvPr>
          <p:cNvSpPr txBox="1"/>
          <p:nvPr/>
        </p:nvSpPr>
        <p:spPr>
          <a:xfrm>
            <a:off x="8000143" y="660278"/>
            <a:ext cx="14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Ampèremètre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667B29-BDB2-444C-9149-DD83D242C55F}"/>
              </a:ext>
            </a:extLst>
          </p:cNvPr>
          <p:cNvSpPr txBox="1"/>
          <p:nvPr/>
        </p:nvSpPr>
        <p:spPr>
          <a:xfrm>
            <a:off x="387927" y="126076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Tension entre deux bornes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A385E5-CB04-4980-A99D-5E50756619C1}"/>
              </a:ext>
            </a:extLst>
          </p:cNvPr>
          <p:cNvSpPr txBox="1"/>
          <p:nvPr/>
        </p:nvSpPr>
        <p:spPr>
          <a:xfrm>
            <a:off x="6449624" y="12607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21A7E7-310F-404D-87F8-05E132813DCF}"/>
              </a:ext>
            </a:extLst>
          </p:cNvPr>
          <p:cNvSpPr txBox="1"/>
          <p:nvPr/>
        </p:nvSpPr>
        <p:spPr>
          <a:xfrm>
            <a:off x="8000143" y="1260764"/>
            <a:ext cx="11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Voltmètre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51EEAC-AF5D-48E9-BC35-F5F1D45BEBBB}"/>
              </a:ext>
            </a:extLst>
          </p:cNvPr>
          <p:cNvSpPr txBox="1"/>
          <p:nvPr/>
        </p:nvSpPr>
        <p:spPr>
          <a:xfrm>
            <a:off x="387927" y="1870364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Résistance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7067AA-9372-4064-895A-91B2EBF7E987}"/>
              </a:ext>
            </a:extLst>
          </p:cNvPr>
          <p:cNvSpPr txBox="1"/>
          <p:nvPr/>
        </p:nvSpPr>
        <p:spPr>
          <a:xfrm flipH="1">
            <a:off x="4483942" y="1870364"/>
            <a:ext cx="82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AA0113-64A9-4575-9BF3-C4AF94CE2D48}"/>
              </a:ext>
            </a:extLst>
          </p:cNvPr>
          <p:cNvSpPr txBox="1"/>
          <p:nvPr/>
        </p:nvSpPr>
        <p:spPr>
          <a:xfrm>
            <a:off x="6289964" y="187036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sym typeface="Symbol" panose="05050102010706020507" pitchFamily="18" charset="2"/>
              </a:rPr>
              <a:t>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71A3C6-3942-42BD-83AB-764DDCDF22F6}"/>
              </a:ext>
            </a:extLst>
          </p:cNvPr>
          <p:cNvSpPr txBox="1"/>
          <p:nvPr/>
        </p:nvSpPr>
        <p:spPr>
          <a:xfrm>
            <a:off x="637309" y="245225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Puissance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862CDC-0CDD-42FF-B207-F5AC3105E50E}"/>
              </a:ext>
            </a:extLst>
          </p:cNvPr>
          <p:cNvSpPr txBox="1"/>
          <p:nvPr/>
        </p:nvSpPr>
        <p:spPr>
          <a:xfrm>
            <a:off x="4483942" y="24522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A4D7A9-7E44-4F54-8BC3-2D742C7EB61A}"/>
              </a:ext>
            </a:extLst>
          </p:cNvPr>
          <p:cNvSpPr txBox="1"/>
          <p:nvPr/>
        </p:nvSpPr>
        <p:spPr>
          <a:xfrm flipH="1">
            <a:off x="8000143" y="2433660"/>
            <a:ext cx="277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Wattmètre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3F6706-8E6B-4F28-A22B-21F546D662D3}"/>
              </a:ext>
            </a:extLst>
          </p:cNvPr>
          <p:cNvSpPr txBox="1"/>
          <p:nvPr/>
        </p:nvSpPr>
        <p:spPr>
          <a:xfrm>
            <a:off x="8000143" y="2934977"/>
            <a:ext cx="187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Joulemètre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4F9B58-8654-43CF-909C-7894AABEFE45}"/>
              </a:ext>
            </a:extLst>
          </p:cNvPr>
          <p:cNvSpPr txBox="1"/>
          <p:nvPr/>
        </p:nvSpPr>
        <p:spPr>
          <a:xfrm>
            <a:off x="4607121" y="293497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BD4FD0-7A8F-45AD-812E-36880CB5AB78}"/>
              </a:ext>
            </a:extLst>
          </p:cNvPr>
          <p:cNvSpPr txBox="1"/>
          <p:nvPr/>
        </p:nvSpPr>
        <p:spPr>
          <a:xfrm>
            <a:off x="6448822" y="285749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J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5354E05-F55F-4FEA-9E04-C8C30AF0A529}"/>
              </a:ext>
            </a:extLst>
          </p:cNvPr>
          <p:cNvCxnSpPr/>
          <p:nvPr/>
        </p:nvCxnSpPr>
        <p:spPr>
          <a:xfrm>
            <a:off x="2216727" y="5597236"/>
            <a:ext cx="1177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F910CDE-CAAB-49D4-90E6-9AF1EC1F25B2}"/>
              </a:ext>
            </a:extLst>
          </p:cNvPr>
          <p:cNvCxnSpPr/>
          <p:nvPr/>
        </p:nvCxnSpPr>
        <p:spPr>
          <a:xfrm>
            <a:off x="3754582" y="5527964"/>
            <a:ext cx="852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52B6A-77B1-4588-ACDF-7A22D51EE31A}"/>
              </a:ext>
            </a:extLst>
          </p:cNvPr>
          <p:cNvSpPr/>
          <p:nvPr/>
        </p:nvSpPr>
        <p:spPr>
          <a:xfrm>
            <a:off x="4050230" y="5070764"/>
            <a:ext cx="261241" cy="914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76947B-4D80-42BB-9A0C-654D65EE5491}"/>
              </a:ext>
            </a:extLst>
          </p:cNvPr>
          <p:cNvSpPr/>
          <p:nvPr/>
        </p:nvSpPr>
        <p:spPr>
          <a:xfrm>
            <a:off x="4180655" y="5001491"/>
            <a:ext cx="261241" cy="36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DD0C0C-A505-4BF3-8602-A9138A943A50}"/>
              </a:ext>
            </a:extLst>
          </p:cNvPr>
          <p:cNvSpPr/>
          <p:nvPr/>
        </p:nvSpPr>
        <p:spPr>
          <a:xfrm>
            <a:off x="3934691" y="5001493"/>
            <a:ext cx="376780" cy="16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535566-4114-4BD6-BD5B-6C3E8DA52002}"/>
              </a:ext>
            </a:extLst>
          </p:cNvPr>
          <p:cNvSpPr/>
          <p:nvPr/>
        </p:nvSpPr>
        <p:spPr>
          <a:xfrm>
            <a:off x="4180654" y="5694233"/>
            <a:ext cx="261242" cy="33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3273C-7181-4469-A288-DD68DCD91C5E}"/>
              </a:ext>
            </a:extLst>
          </p:cNvPr>
          <p:cNvSpPr/>
          <p:nvPr/>
        </p:nvSpPr>
        <p:spPr>
          <a:xfrm>
            <a:off x="3919805" y="5860473"/>
            <a:ext cx="391666" cy="124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0F9279-923C-4DDD-B659-F83D64D74410}"/>
              </a:ext>
            </a:extLst>
          </p:cNvPr>
          <p:cNvSpPr txBox="1"/>
          <p:nvPr/>
        </p:nvSpPr>
        <p:spPr>
          <a:xfrm>
            <a:off x="4787230" y="4447309"/>
            <a:ext cx="119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Générateur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76901A2-4DFA-4C60-BEF0-E27108782D0F}"/>
              </a:ext>
            </a:extLst>
          </p:cNvPr>
          <p:cNvCxnSpPr/>
          <p:nvPr/>
        </p:nvCxnSpPr>
        <p:spPr>
          <a:xfrm>
            <a:off x="6096000" y="5361696"/>
            <a:ext cx="1260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2438489-4F4A-42CA-A1E9-FE8BD720C0F2}"/>
              </a:ext>
            </a:extLst>
          </p:cNvPr>
          <p:cNvCxnSpPr/>
          <p:nvPr/>
        </p:nvCxnSpPr>
        <p:spPr>
          <a:xfrm>
            <a:off x="6448822" y="5361696"/>
            <a:ext cx="49230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D05E18E-6F91-422C-8BB6-7B9BB7256A10}"/>
              </a:ext>
            </a:extLst>
          </p:cNvPr>
          <p:cNvSpPr txBox="1"/>
          <p:nvPr/>
        </p:nvSpPr>
        <p:spPr>
          <a:xfrm>
            <a:off x="7772400" y="4253459"/>
            <a:ext cx="135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Interrupteur</a:t>
            </a:r>
          </a:p>
          <a:p>
            <a:r>
              <a:rPr lang="fr-FR" dirty="0">
                <a:solidFill>
                  <a:srgbClr val="0070C0"/>
                </a:solidFill>
              </a:rPr>
              <a:t>ouvert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69E19BB-6583-4E5F-A30E-1A6871AF6B9E}"/>
              </a:ext>
            </a:extLst>
          </p:cNvPr>
          <p:cNvCxnSpPr>
            <a:cxnSpLocks/>
          </p:cNvCxnSpPr>
          <p:nvPr/>
        </p:nvCxnSpPr>
        <p:spPr>
          <a:xfrm>
            <a:off x="9334816" y="5597236"/>
            <a:ext cx="1017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rganigramme : Jonction de sommaire 33">
            <a:extLst>
              <a:ext uri="{FF2B5EF4-FFF2-40B4-BE49-F238E27FC236}">
                <a16:creationId xmlns:a16="http://schemas.microsoft.com/office/drawing/2014/main" id="{819A9B39-7398-41FA-A57A-9D81E6DF8D86}"/>
              </a:ext>
            </a:extLst>
          </p:cNvPr>
          <p:cNvSpPr/>
          <p:nvPr/>
        </p:nvSpPr>
        <p:spPr>
          <a:xfrm>
            <a:off x="9500041" y="5361696"/>
            <a:ext cx="498775" cy="498775"/>
          </a:xfrm>
          <a:prstGeom prst="flowChartSummingJunc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8F8D174-D8B8-4200-BD8D-F18ABE4334C0}"/>
              </a:ext>
            </a:extLst>
          </p:cNvPr>
          <p:cNvSpPr txBox="1"/>
          <p:nvPr/>
        </p:nvSpPr>
        <p:spPr>
          <a:xfrm>
            <a:off x="10352580" y="4308809"/>
            <a:ext cx="1285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Conducteur</a:t>
            </a:r>
          </a:p>
          <a:p>
            <a:r>
              <a:rPr lang="fr-FR" dirty="0">
                <a:solidFill>
                  <a:srgbClr val="0070C0"/>
                </a:solidFill>
              </a:rPr>
              <a:t> ohmique</a:t>
            </a:r>
          </a:p>
        </p:txBody>
      </p:sp>
    </p:spTree>
    <p:extLst>
      <p:ext uri="{BB962C8B-B14F-4D97-AF65-F5344CB8AC3E}">
        <p14:creationId xmlns:p14="http://schemas.microsoft.com/office/powerpoint/2010/main" val="28262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3" grpId="0" animBg="1"/>
      <p:bldP spid="28" grpId="0"/>
      <p:bldP spid="33" grpId="0"/>
      <p:bldP spid="34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9E9BD6-B306-45DE-B3EA-4A08BDBF4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7" t="21455" r="21314" b="22848"/>
          <a:stretch/>
        </p:blipFill>
        <p:spPr>
          <a:xfrm>
            <a:off x="852407" y="18784"/>
            <a:ext cx="10093323" cy="5638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D424E33E-C73A-4511-8332-2D7CD3302A59}"/>
              </a:ext>
            </a:extLst>
          </p:cNvPr>
          <p:cNvSpPr/>
          <p:nvPr/>
        </p:nvSpPr>
        <p:spPr>
          <a:xfrm>
            <a:off x="1906291" y="984142"/>
            <a:ext cx="495945" cy="449451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C9D6F5D9-6E58-49F5-8489-FD1F1574AA51}"/>
              </a:ext>
            </a:extLst>
          </p:cNvPr>
          <p:cNvSpPr/>
          <p:nvPr/>
        </p:nvSpPr>
        <p:spPr>
          <a:xfrm>
            <a:off x="4878040" y="3146157"/>
            <a:ext cx="495946" cy="495946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2EB6BEF-F5C3-44F2-A3A4-9BBFBC26419F}"/>
              </a:ext>
            </a:extLst>
          </p:cNvPr>
          <p:cNvCxnSpPr/>
          <p:nvPr/>
        </p:nvCxnSpPr>
        <p:spPr>
          <a:xfrm flipH="1">
            <a:off x="8136610" y="805912"/>
            <a:ext cx="13948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0545214-728F-49D9-8040-7DC4D2432E19}"/>
              </a:ext>
            </a:extLst>
          </p:cNvPr>
          <p:cNvCxnSpPr/>
          <p:nvPr/>
        </p:nvCxnSpPr>
        <p:spPr>
          <a:xfrm>
            <a:off x="7935132" y="3447784"/>
            <a:ext cx="0" cy="38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22921A4-559B-488C-A0FD-5923A4B757D5}"/>
              </a:ext>
            </a:extLst>
          </p:cNvPr>
          <p:cNvCxnSpPr>
            <a:cxnSpLocks/>
          </p:cNvCxnSpPr>
          <p:nvPr/>
        </p:nvCxnSpPr>
        <p:spPr>
          <a:xfrm>
            <a:off x="8276095" y="4014061"/>
            <a:ext cx="31771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3C4820-BD4B-42A5-BF18-6C6042F91152}"/>
              </a:ext>
            </a:extLst>
          </p:cNvPr>
          <p:cNvCxnSpPr>
            <a:cxnSpLocks/>
          </p:cNvCxnSpPr>
          <p:nvPr/>
        </p:nvCxnSpPr>
        <p:spPr>
          <a:xfrm>
            <a:off x="8136610" y="3394130"/>
            <a:ext cx="0" cy="2438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4A4D8E2-980A-47BC-8331-7585F4349D0F}"/>
              </a:ext>
            </a:extLst>
          </p:cNvPr>
          <p:cNvCxnSpPr>
            <a:cxnSpLocks/>
          </p:cNvCxnSpPr>
          <p:nvPr/>
        </p:nvCxnSpPr>
        <p:spPr>
          <a:xfrm>
            <a:off x="8276095" y="4757980"/>
            <a:ext cx="158857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883B4F2-73C7-4750-ABF2-1963DAFDC96B}"/>
              </a:ext>
            </a:extLst>
          </p:cNvPr>
          <p:cNvSpPr txBox="1"/>
          <p:nvPr/>
        </p:nvSpPr>
        <p:spPr>
          <a:xfrm>
            <a:off x="433953" y="1766807"/>
            <a:ext cx="72067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Deux dipôles sont en série s’ils sont parcourus par le même courant.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E716E8-261F-4145-BE95-AD4414893115}"/>
              </a:ext>
            </a:extLst>
          </p:cNvPr>
          <p:cNvSpPr txBox="1"/>
          <p:nvPr/>
        </p:nvSpPr>
        <p:spPr>
          <a:xfrm>
            <a:off x="433953" y="3884162"/>
            <a:ext cx="72067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Deux dipôles sont en dérivation, s’ils sont soumis à la même tension.</a:t>
            </a:r>
          </a:p>
        </p:txBody>
      </p:sp>
    </p:spTree>
    <p:extLst>
      <p:ext uri="{BB962C8B-B14F-4D97-AF65-F5344CB8AC3E}">
        <p14:creationId xmlns:p14="http://schemas.microsoft.com/office/powerpoint/2010/main" val="21204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4EC4736-4DAD-4BCE-966D-F7DFA7FE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4" t="18064" r="12288" b="5993"/>
          <a:stretch/>
        </p:blipFill>
        <p:spPr>
          <a:xfrm>
            <a:off x="1658320" y="325372"/>
            <a:ext cx="9035512" cy="6106426"/>
          </a:xfrm>
          <a:prstGeom prst="rect">
            <a:avLst/>
          </a:prstGeom>
        </p:spPr>
      </p:pic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A6EAEF02-51A8-48A4-A78F-E64FA5BE44C5}"/>
              </a:ext>
            </a:extLst>
          </p:cNvPr>
          <p:cNvSpPr/>
          <p:nvPr/>
        </p:nvSpPr>
        <p:spPr>
          <a:xfrm>
            <a:off x="2069023" y="1007390"/>
            <a:ext cx="480448" cy="418454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BAEF56B2-4C75-438B-AC8E-055DBC6CB758}"/>
              </a:ext>
            </a:extLst>
          </p:cNvPr>
          <p:cNvSpPr/>
          <p:nvPr/>
        </p:nvSpPr>
        <p:spPr>
          <a:xfrm>
            <a:off x="5625885" y="2774196"/>
            <a:ext cx="3657600" cy="28981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B875FB-A71A-4C0F-8F04-73BC50D96C5D}"/>
              </a:ext>
            </a:extLst>
          </p:cNvPr>
          <p:cNvSpPr txBox="1"/>
          <p:nvPr/>
        </p:nvSpPr>
        <p:spPr>
          <a:xfrm>
            <a:off x="3595607" y="3425078"/>
            <a:ext cx="80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DAA196-EF64-4059-B3F6-5DC7FBE945E3}"/>
              </a:ext>
            </a:extLst>
          </p:cNvPr>
          <p:cNvSpPr txBox="1"/>
          <p:nvPr/>
        </p:nvSpPr>
        <p:spPr>
          <a:xfrm>
            <a:off x="3332134" y="4074738"/>
            <a:ext cx="88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8D39AD-3377-4244-B4FA-0AFF5260F93C}"/>
              </a:ext>
            </a:extLst>
          </p:cNvPr>
          <p:cNvSpPr txBox="1"/>
          <p:nvPr/>
        </p:nvSpPr>
        <p:spPr>
          <a:xfrm>
            <a:off x="2991173" y="2293813"/>
            <a:ext cx="446351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(Polarité donnant une valeur positive de I)</a:t>
            </a:r>
          </a:p>
        </p:txBody>
      </p:sp>
    </p:spTree>
    <p:extLst>
      <p:ext uri="{BB962C8B-B14F-4D97-AF65-F5344CB8AC3E}">
        <p14:creationId xmlns:p14="http://schemas.microsoft.com/office/powerpoint/2010/main" val="41419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572ABC-FC3B-4230-968A-D7DC4F164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1" t="20777" r="6059" b="11846"/>
          <a:stretch/>
        </p:blipFill>
        <p:spPr>
          <a:xfrm>
            <a:off x="588936" y="403429"/>
            <a:ext cx="11245837" cy="6395534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D394865F-4677-487C-8288-F3F445F51EB2}"/>
              </a:ext>
            </a:extLst>
          </p:cNvPr>
          <p:cNvSpPr/>
          <p:nvPr/>
        </p:nvSpPr>
        <p:spPr>
          <a:xfrm>
            <a:off x="3828080" y="759417"/>
            <a:ext cx="480448" cy="52694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C80D7322-F970-4B7E-9A19-8B738DB299DD}"/>
              </a:ext>
            </a:extLst>
          </p:cNvPr>
          <p:cNvSpPr/>
          <p:nvPr/>
        </p:nvSpPr>
        <p:spPr>
          <a:xfrm>
            <a:off x="2471979" y="2526224"/>
            <a:ext cx="3673098" cy="32856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C6A2F5-ECC3-47AA-9B79-40E3103DBD62}"/>
              </a:ext>
            </a:extLst>
          </p:cNvPr>
          <p:cNvSpPr txBox="1"/>
          <p:nvPr/>
        </p:nvSpPr>
        <p:spPr>
          <a:xfrm>
            <a:off x="813660" y="2551966"/>
            <a:ext cx="1066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(permettant une mesure de tension positive).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27FB6-47C3-4513-91D4-23C3CD7BD517}"/>
              </a:ext>
            </a:extLst>
          </p:cNvPr>
          <p:cNvSpPr/>
          <p:nvPr/>
        </p:nvSpPr>
        <p:spPr>
          <a:xfrm>
            <a:off x="10910807" y="2309247"/>
            <a:ext cx="3409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EB177F-62B8-4A51-8867-99FB709F56DF}"/>
              </a:ext>
            </a:extLst>
          </p:cNvPr>
          <p:cNvSpPr txBox="1"/>
          <p:nvPr/>
        </p:nvSpPr>
        <p:spPr>
          <a:xfrm>
            <a:off x="6346555" y="6026444"/>
            <a:ext cx="65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9DAB43-E57A-4AF6-8AA1-4D2C2DBE4A94}"/>
              </a:ext>
            </a:extLst>
          </p:cNvPr>
          <p:cNvSpPr txBox="1"/>
          <p:nvPr/>
        </p:nvSpPr>
        <p:spPr>
          <a:xfrm>
            <a:off x="7191214" y="6168325"/>
            <a:ext cx="89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7A3C8D6-45C2-411C-AD8C-A108D77E9216}"/>
              </a:ext>
            </a:extLst>
          </p:cNvPr>
          <p:cNvCxnSpPr/>
          <p:nvPr/>
        </p:nvCxnSpPr>
        <p:spPr>
          <a:xfrm flipH="1">
            <a:off x="6462793" y="5145437"/>
            <a:ext cx="852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7AAF71-DB51-41AC-A860-748D509502BA}"/>
              </a:ext>
            </a:extLst>
          </p:cNvPr>
          <p:cNvSpPr txBox="1"/>
          <p:nvPr/>
        </p:nvSpPr>
        <p:spPr>
          <a:xfrm>
            <a:off x="6648773" y="4757980"/>
            <a:ext cx="66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307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89C3A6-C0DD-46F5-A0A3-050D5D7EC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5" t="13922" r="5795" b="23219"/>
          <a:stretch/>
        </p:blipFill>
        <p:spPr>
          <a:xfrm>
            <a:off x="331293" y="802779"/>
            <a:ext cx="8185607" cy="4060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4E2EC-1EEE-4437-97E3-572E8F9F1A79}"/>
              </a:ext>
            </a:extLst>
          </p:cNvPr>
          <p:cNvSpPr/>
          <p:nvPr/>
        </p:nvSpPr>
        <p:spPr>
          <a:xfrm>
            <a:off x="9005455" y="942109"/>
            <a:ext cx="2895600" cy="162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0697000-2E62-4D51-97EA-61958ED5EC86}"/>
              </a:ext>
            </a:extLst>
          </p:cNvPr>
          <p:cNvSpPr/>
          <p:nvPr/>
        </p:nvSpPr>
        <p:spPr>
          <a:xfrm>
            <a:off x="10099964" y="526473"/>
            <a:ext cx="872836" cy="8451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51E904-4A27-4BAB-9266-66D888D4DC71}"/>
              </a:ext>
            </a:extLst>
          </p:cNvPr>
          <p:cNvSpPr txBox="1"/>
          <p:nvPr/>
        </p:nvSpPr>
        <p:spPr>
          <a:xfrm>
            <a:off x="10252364" y="802779"/>
            <a:ext cx="581891" cy="374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06F17-5116-4DE9-BBAE-0AA52B5FD274}"/>
              </a:ext>
            </a:extLst>
          </p:cNvPr>
          <p:cNvSpPr/>
          <p:nvPr/>
        </p:nvSpPr>
        <p:spPr>
          <a:xfrm>
            <a:off x="9227127" y="2396836"/>
            <a:ext cx="1025237" cy="30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6E23D-15FD-4FD2-8B1F-C66DEB1C1439}"/>
              </a:ext>
            </a:extLst>
          </p:cNvPr>
          <p:cNvSpPr/>
          <p:nvPr/>
        </p:nvSpPr>
        <p:spPr>
          <a:xfrm>
            <a:off x="10612580" y="2396836"/>
            <a:ext cx="1025237" cy="30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77AB259-3350-4E03-A8C9-358C7826DC44}"/>
              </a:ext>
            </a:extLst>
          </p:cNvPr>
          <p:cNvCxnSpPr/>
          <p:nvPr/>
        </p:nvCxnSpPr>
        <p:spPr>
          <a:xfrm flipH="1">
            <a:off x="9227127" y="2161309"/>
            <a:ext cx="102523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804BFA8-4DD3-41C4-9EC8-7E32F8358770}"/>
              </a:ext>
            </a:extLst>
          </p:cNvPr>
          <p:cNvCxnSpPr/>
          <p:nvPr/>
        </p:nvCxnSpPr>
        <p:spPr>
          <a:xfrm flipH="1">
            <a:off x="10612580" y="2064327"/>
            <a:ext cx="102523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249144F-8299-439B-AED6-349F28D27E0F}"/>
              </a:ext>
            </a:extLst>
          </p:cNvPr>
          <p:cNvCxnSpPr/>
          <p:nvPr/>
        </p:nvCxnSpPr>
        <p:spPr>
          <a:xfrm flipH="1">
            <a:off x="9227127" y="1371600"/>
            <a:ext cx="241069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C11FF01-203F-4368-9222-AE2C9BECD760}"/>
              </a:ext>
            </a:extLst>
          </p:cNvPr>
          <p:cNvSpPr txBox="1"/>
          <p:nvPr/>
        </p:nvSpPr>
        <p:spPr>
          <a:xfrm>
            <a:off x="10099964" y="1371600"/>
            <a:ext cx="73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3924E1-571D-4E9B-9D35-90CF18D9B061}"/>
              </a:ext>
            </a:extLst>
          </p:cNvPr>
          <p:cNvSpPr txBox="1"/>
          <p:nvPr/>
        </p:nvSpPr>
        <p:spPr>
          <a:xfrm>
            <a:off x="9501786" y="1819686"/>
            <a:ext cx="73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U</a:t>
            </a:r>
            <a:r>
              <a:rPr lang="fr-FR" b="1" baseline="-25000" dirty="0">
                <a:solidFill>
                  <a:srgbClr val="FFC000"/>
                </a:solidFill>
              </a:rPr>
              <a:t>1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C101D-6058-42C2-A806-95AED54A96CA}"/>
              </a:ext>
            </a:extLst>
          </p:cNvPr>
          <p:cNvSpPr/>
          <p:nvPr/>
        </p:nvSpPr>
        <p:spPr>
          <a:xfrm>
            <a:off x="9005455" y="3429000"/>
            <a:ext cx="2895600" cy="162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174FC4-77EC-4EE2-A4FE-007D12CE1C93}"/>
              </a:ext>
            </a:extLst>
          </p:cNvPr>
          <p:cNvSpPr txBox="1"/>
          <p:nvPr/>
        </p:nvSpPr>
        <p:spPr>
          <a:xfrm>
            <a:off x="10834255" y="1752600"/>
            <a:ext cx="73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U</a:t>
            </a:r>
            <a:r>
              <a:rPr lang="fr-FR" b="1" baseline="-25000" dirty="0">
                <a:solidFill>
                  <a:srgbClr val="FFC000"/>
                </a:solidFill>
              </a:rPr>
              <a:t>2</a:t>
            </a:r>
            <a:endParaRPr lang="fr-FR" b="1" dirty="0">
              <a:solidFill>
                <a:srgbClr val="FFC000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4410C11-E154-4F37-B10B-0D4ED5851033}"/>
              </a:ext>
            </a:extLst>
          </p:cNvPr>
          <p:cNvCxnSpPr/>
          <p:nvPr/>
        </p:nvCxnSpPr>
        <p:spPr>
          <a:xfrm>
            <a:off x="9005455" y="4031673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4A24547B-2F51-49F1-8540-60515693945A}"/>
              </a:ext>
            </a:extLst>
          </p:cNvPr>
          <p:cNvSpPr/>
          <p:nvPr/>
        </p:nvSpPr>
        <p:spPr>
          <a:xfrm>
            <a:off x="10099964" y="4682836"/>
            <a:ext cx="872836" cy="8728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5E6A438-39C8-41BB-8453-9F7443D93E4A}"/>
              </a:ext>
            </a:extLst>
          </p:cNvPr>
          <p:cNvSpPr txBox="1"/>
          <p:nvPr/>
        </p:nvSpPr>
        <p:spPr>
          <a:xfrm>
            <a:off x="10252364" y="5049982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371CF0-00ED-43A0-8F72-4C74B8FD977A}"/>
              </a:ext>
            </a:extLst>
          </p:cNvPr>
          <p:cNvSpPr/>
          <p:nvPr/>
        </p:nvSpPr>
        <p:spPr>
          <a:xfrm>
            <a:off x="10099964" y="3289670"/>
            <a:ext cx="1025237" cy="27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84541C-E220-4B38-9D28-024D0B7F6013}"/>
              </a:ext>
            </a:extLst>
          </p:cNvPr>
          <p:cNvSpPr/>
          <p:nvPr/>
        </p:nvSpPr>
        <p:spPr>
          <a:xfrm>
            <a:off x="10099964" y="3895315"/>
            <a:ext cx="1025237" cy="324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63C3B68-380D-4E81-8431-84EEF6EAF15F}"/>
              </a:ext>
            </a:extLst>
          </p:cNvPr>
          <p:cNvCxnSpPr>
            <a:cxnSpLocks/>
          </p:cNvCxnSpPr>
          <p:nvPr/>
        </p:nvCxnSpPr>
        <p:spPr>
          <a:xfrm>
            <a:off x="9501786" y="3429000"/>
            <a:ext cx="265669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8790E3A-F32B-4878-BB32-AA327450B9F7}"/>
              </a:ext>
            </a:extLst>
          </p:cNvPr>
          <p:cNvCxnSpPr/>
          <p:nvPr/>
        </p:nvCxnSpPr>
        <p:spPr>
          <a:xfrm>
            <a:off x="9501786" y="4031673"/>
            <a:ext cx="265669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8DDE437-AB2F-4BD3-AE5E-316BCAC2D44E}"/>
              </a:ext>
            </a:extLst>
          </p:cNvPr>
          <p:cNvCxnSpPr>
            <a:cxnSpLocks/>
          </p:cNvCxnSpPr>
          <p:nvPr/>
        </p:nvCxnSpPr>
        <p:spPr>
          <a:xfrm flipH="1">
            <a:off x="9474077" y="5049983"/>
            <a:ext cx="180109" cy="692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32D2AC38-60F5-4055-A045-DD5077797F6A}"/>
              </a:ext>
            </a:extLst>
          </p:cNvPr>
          <p:cNvSpPr txBox="1"/>
          <p:nvPr/>
        </p:nvSpPr>
        <p:spPr>
          <a:xfrm>
            <a:off x="9351818" y="4682836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4EA6981-109C-4FCB-B426-9E5827E33343}"/>
              </a:ext>
            </a:extLst>
          </p:cNvPr>
          <p:cNvSpPr txBox="1"/>
          <p:nvPr/>
        </p:nvSpPr>
        <p:spPr>
          <a:xfrm>
            <a:off x="9266260" y="307551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</a:t>
            </a:r>
            <a:r>
              <a:rPr lang="fr-FR" b="1" baseline="-25000" dirty="0">
                <a:solidFill>
                  <a:srgbClr val="FFC000"/>
                </a:solidFill>
              </a:rPr>
              <a:t>2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30B777-3E1E-4590-9CE5-BC107F1999EC}"/>
              </a:ext>
            </a:extLst>
          </p:cNvPr>
          <p:cNvSpPr txBox="1"/>
          <p:nvPr/>
        </p:nvSpPr>
        <p:spPr>
          <a:xfrm>
            <a:off x="9324110" y="3701918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</a:t>
            </a:r>
            <a:r>
              <a:rPr lang="fr-FR" b="1" baseline="-25000" dirty="0">
                <a:solidFill>
                  <a:srgbClr val="FFC000"/>
                </a:solidFill>
              </a:rPr>
              <a:t>1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5" name="Signe de multiplication 34">
            <a:extLst>
              <a:ext uri="{FF2B5EF4-FFF2-40B4-BE49-F238E27FC236}">
                <a16:creationId xmlns:a16="http://schemas.microsoft.com/office/drawing/2014/main" id="{B15FDADD-836B-4359-AE13-7AD79BD8B7D8}"/>
              </a:ext>
            </a:extLst>
          </p:cNvPr>
          <p:cNvSpPr/>
          <p:nvPr/>
        </p:nvSpPr>
        <p:spPr>
          <a:xfrm>
            <a:off x="4972571" y="1740932"/>
            <a:ext cx="430702" cy="420377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igne de multiplication 35">
            <a:extLst>
              <a:ext uri="{FF2B5EF4-FFF2-40B4-BE49-F238E27FC236}">
                <a16:creationId xmlns:a16="http://schemas.microsoft.com/office/drawing/2014/main" id="{3864E08A-04C7-48E2-92F4-E0C2E6578BCE}"/>
              </a:ext>
            </a:extLst>
          </p:cNvPr>
          <p:cNvSpPr/>
          <p:nvPr/>
        </p:nvSpPr>
        <p:spPr>
          <a:xfrm>
            <a:off x="2988940" y="1752600"/>
            <a:ext cx="430702" cy="420377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Signe de multiplication 36">
            <a:extLst>
              <a:ext uri="{FF2B5EF4-FFF2-40B4-BE49-F238E27FC236}">
                <a16:creationId xmlns:a16="http://schemas.microsoft.com/office/drawing/2014/main" id="{4B991E43-702F-4248-9925-6FD917B89A6E}"/>
              </a:ext>
            </a:extLst>
          </p:cNvPr>
          <p:cNvSpPr/>
          <p:nvPr/>
        </p:nvSpPr>
        <p:spPr>
          <a:xfrm>
            <a:off x="924613" y="2738260"/>
            <a:ext cx="430702" cy="420377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61DBB7DD-9743-4786-804B-88FFECF784F5}"/>
              </a:ext>
            </a:extLst>
          </p:cNvPr>
          <p:cNvSpPr/>
          <p:nvPr/>
        </p:nvSpPr>
        <p:spPr>
          <a:xfrm>
            <a:off x="289731" y="4219476"/>
            <a:ext cx="430702" cy="420377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01F0B2-2F6E-4A54-A98C-1F7A4ACAAAC0}"/>
              </a:ext>
            </a:extLst>
          </p:cNvPr>
          <p:cNvSpPr/>
          <p:nvPr/>
        </p:nvSpPr>
        <p:spPr>
          <a:xfrm>
            <a:off x="4972571" y="1647906"/>
            <a:ext cx="2049253" cy="638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7B2FF-691C-42EC-A792-99A0C3655F5B}"/>
              </a:ext>
            </a:extLst>
          </p:cNvPr>
          <p:cNvSpPr/>
          <p:nvPr/>
        </p:nvSpPr>
        <p:spPr>
          <a:xfrm>
            <a:off x="192748" y="4071250"/>
            <a:ext cx="8366929" cy="1015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C0B490-ABFA-43AB-88DC-56A4896FA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6" t="10376" r="7966" b="10489"/>
          <a:stretch/>
        </p:blipFill>
        <p:spPr>
          <a:xfrm>
            <a:off x="201477" y="573437"/>
            <a:ext cx="8508571" cy="5424407"/>
          </a:xfrm>
          <a:prstGeom prst="rect">
            <a:avLst/>
          </a:prstGeom>
        </p:spPr>
      </p:pic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0B5081AC-D7A7-4165-87BF-03A8E4CC9E8C}"/>
              </a:ext>
            </a:extLst>
          </p:cNvPr>
          <p:cNvSpPr/>
          <p:nvPr/>
        </p:nvSpPr>
        <p:spPr>
          <a:xfrm>
            <a:off x="4633993" y="4742481"/>
            <a:ext cx="418454" cy="402956"/>
          </a:xfrm>
          <a:prstGeom prst="mathMultiply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8BD214C1-AFA4-495F-B612-195E61A8B11B}"/>
              </a:ext>
            </a:extLst>
          </p:cNvPr>
          <p:cNvSpPr/>
          <p:nvPr/>
        </p:nvSpPr>
        <p:spPr>
          <a:xfrm>
            <a:off x="3843579" y="5548392"/>
            <a:ext cx="495946" cy="44945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0A27564-E417-4F78-97BA-E67F5CC76129}"/>
              </a:ext>
            </a:extLst>
          </p:cNvPr>
          <p:cNvCxnSpPr/>
          <p:nvPr/>
        </p:nvCxnSpPr>
        <p:spPr>
          <a:xfrm>
            <a:off x="7175715" y="2231756"/>
            <a:ext cx="433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3256AB1-9771-4487-909A-87A5EC856ED0}"/>
              </a:ext>
            </a:extLst>
          </p:cNvPr>
          <p:cNvSpPr/>
          <p:nvPr/>
        </p:nvSpPr>
        <p:spPr>
          <a:xfrm>
            <a:off x="8431078" y="1890793"/>
            <a:ext cx="2061275" cy="604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52AC00A-4B21-4396-B762-001695CB9CE8}"/>
              </a:ext>
            </a:extLst>
          </p:cNvPr>
          <p:cNvCxnSpPr/>
          <p:nvPr/>
        </p:nvCxnSpPr>
        <p:spPr>
          <a:xfrm>
            <a:off x="7578671" y="2231756"/>
            <a:ext cx="27897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46A3831-0659-4930-926E-5ECF57FF6168}"/>
              </a:ext>
            </a:extLst>
          </p:cNvPr>
          <p:cNvCxnSpPr>
            <a:cxnSpLocks/>
          </p:cNvCxnSpPr>
          <p:nvPr/>
        </p:nvCxnSpPr>
        <p:spPr>
          <a:xfrm flipH="1">
            <a:off x="7718156" y="1565329"/>
            <a:ext cx="299117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9E99175-4482-4BB7-9F59-6D4CA21EEAE6}"/>
              </a:ext>
            </a:extLst>
          </p:cNvPr>
          <p:cNvSpPr txBox="1"/>
          <p:nvPr/>
        </p:nvSpPr>
        <p:spPr>
          <a:xfrm>
            <a:off x="9113003" y="1007390"/>
            <a:ext cx="110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D5EEA0-27AE-4AD9-90A9-2B7354DD995A}"/>
              </a:ext>
            </a:extLst>
          </p:cNvPr>
          <p:cNvSpPr txBox="1"/>
          <p:nvPr/>
        </p:nvSpPr>
        <p:spPr>
          <a:xfrm>
            <a:off x="7834393" y="1890793"/>
            <a:ext cx="85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489E61D-666B-4C57-B787-EDCB211DBAF1}"/>
              </a:ext>
            </a:extLst>
          </p:cNvPr>
          <p:cNvSpPr txBox="1"/>
          <p:nvPr/>
        </p:nvSpPr>
        <p:spPr>
          <a:xfrm>
            <a:off x="6292312" y="4541003"/>
            <a:ext cx="497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U = f(I) est une droite passant par l’origine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7DB039-A9A0-4533-AF65-A9C4B3158B57}"/>
              </a:ext>
            </a:extLst>
          </p:cNvPr>
          <p:cNvSpPr txBox="1"/>
          <p:nvPr/>
        </p:nvSpPr>
        <p:spPr>
          <a:xfrm>
            <a:off x="5548393" y="5997843"/>
            <a:ext cx="571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Cette comparaison se déduit de celle des coefficients directeurs de ces deux droites.</a:t>
            </a:r>
          </a:p>
        </p:txBody>
      </p:sp>
    </p:spTree>
    <p:extLst>
      <p:ext uri="{BB962C8B-B14F-4D97-AF65-F5344CB8AC3E}">
        <p14:creationId xmlns:p14="http://schemas.microsoft.com/office/powerpoint/2010/main" val="19450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481BFE-E80D-42A7-A37D-C8320B48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 t="13089" r="13941" b="22472"/>
          <a:stretch/>
        </p:blipFill>
        <p:spPr>
          <a:xfrm>
            <a:off x="635431" y="371960"/>
            <a:ext cx="10605735" cy="6106332"/>
          </a:xfrm>
          <a:prstGeom prst="rect">
            <a:avLst/>
          </a:prstGeom>
        </p:spPr>
      </p:pic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4F63B4C1-C817-4734-BDA8-EE737ED2A4FD}"/>
              </a:ext>
            </a:extLst>
          </p:cNvPr>
          <p:cNvSpPr/>
          <p:nvPr/>
        </p:nvSpPr>
        <p:spPr>
          <a:xfrm>
            <a:off x="563376" y="5997844"/>
            <a:ext cx="557939" cy="4959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475B78-D87B-420B-A3FC-B71EE4FFB0A5}"/>
              </a:ext>
            </a:extLst>
          </p:cNvPr>
          <p:cNvSpPr txBox="1"/>
          <p:nvPr/>
        </p:nvSpPr>
        <p:spPr>
          <a:xfrm>
            <a:off x="139485" y="1177872"/>
            <a:ext cx="5269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Remarque : </a:t>
            </a:r>
          </a:p>
          <a:p>
            <a:r>
              <a:rPr lang="fr-FR" sz="2800" dirty="0">
                <a:solidFill>
                  <a:schemeClr val="accent1"/>
                </a:solidFill>
              </a:rPr>
              <a:t>la branche </a:t>
            </a:r>
            <a:r>
              <a:rPr lang="fr-F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(1)</a:t>
            </a:r>
            <a:r>
              <a:rPr lang="fr-FR" sz="2800" dirty="0">
                <a:solidFill>
                  <a:schemeClr val="accent1"/>
                </a:solidFill>
              </a:rPr>
              <a:t> constituée de L</a:t>
            </a:r>
            <a:r>
              <a:rPr lang="fr-FR" sz="2800" baseline="-25000" dirty="0">
                <a:solidFill>
                  <a:schemeClr val="accent1"/>
                </a:solidFill>
              </a:rPr>
              <a:t>1</a:t>
            </a:r>
            <a:r>
              <a:rPr lang="fr-FR" sz="2800" dirty="0">
                <a:solidFill>
                  <a:schemeClr val="accent1"/>
                </a:solidFill>
              </a:rPr>
              <a:t> et R</a:t>
            </a:r>
            <a:r>
              <a:rPr lang="fr-FR" sz="2800" baseline="-25000" dirty="0">
                <a:solidFill>
                  <a:schemeClr val="accent1"/>
                </a:solidFill>
              </a:rPr>
              <a:t>1</a:t>
            </a:r>
            <a:r>
              <a:rPr lang="fr-FR" sz="2800" dirty="0">
                <a:solidFill>
                  <a:schemeClr val="accent1"/>
                </a:solidFill>
              </a:rPr>
              <a:t> en série </a:t>
            </a:r>
          </a:p>
          <a:p>
            <a:r>
              <a:rPr lang="fr-FR" sz="2800" dirty="0">
                <a:solidFill>
                  <a:schemeClr val="accent1"/>
                </a:solidFill>
              </a:rPr>
              <a:t>est branchée en dérivation avec</a:t>
            </a:r>
          </a:p>
          <a:p>
            <a:r>
              <a:rPr lang="fr-FR" sz="2800" dirty="0">
                <a:solidFill>
                  <a:schemeClr val="accent1"/>
                </a:solidFill>
              </a:rPr>
              <a:t>la branche </a:t>
            </a:r>
            <a:r>
              <a:rPr lang="fr-F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(2)</a:t>
            </a:r>
            <a:r>
              <a:rPr lang="fr-FR" sz="2800" dirty="0">
                <a:solidFill>
                  <a:schemeClr val="accent1"/>
                </a:solidFill>
              </a:rPr>
              <a:t> constituée de L</a:t>
            </a:r>
            <a:r>
              <a:rPr lang="fr-FR" sz="2800" baseline="-25000" dirty="0">
                <a:solidFill>
                  <a:schemeClr val="accent1"/>
                </a:solidFill>
              </a:rPr>
              <a:t>2</a:t>
            </a:r>
            <a:r>
              <a:rPr lang="fr-FR" sz="2800" dirty="0">
                <a:solidFill>
                  <a:schemeClr val="accent1"/>
                </a:solidFill>
              </a:rPr>
              <a:t> et R</a:t>
            </a:r>
            <a:r>
              <a:rPr lang="fr-FR" sz="2800" baseline="-25000" dirty="0">
                <a:solidFill>
                  <a:schemeClr val="accent1"/>
                </a:solidFill>
              </a:rPr>
              <a:t>2</a:t>
            </a:r>
            <a:r>
              <a:rPr lang="fr-FR" sz="2800" dirty="0">
                <a:solidFill>
                  <a:schemeClr val="accent1"/>
                </a:solidFill>
              </a:rPr>
              <a:t> en série.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1798D5-9905-45ED-A682-67B757D849A7}"/>
              </a:ext>
            </a:extLst>
          </p:cNvPr>
          <p:cNvSpPr txBox="1"/>
          <p:nvPr/>
        </p:nvSpPr>
        <p:spPr>
          <a:xfrm>
            <a:off x="7687159" y="1580827"/>
            <a:ext cx="4049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Ces deux branches sont soumises à la même tension U délivrée par </a:t>
            </a:r>
            <a:r>
              <a:rPr lang="fr-FR" sz="2800">
                <a:solidFill>
                  <a:schemeClr val="accent1"/>
                </a:solidFill>
              </a:rPr>
              <a:t>le générateur.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945B05-B09E-4D38-A982-9CB2AD816D16}"/>
              </a:ext>
            </a:extLst>
          </p:cNvPr>
          <p:cNvSpPr txBox="1"/>
          <p:nvPr/>
        </p:nvSpPr>
        <p:spPr>
          <a:xfrm>
            <a:off x="6245816" y="2402237"/>
            <a:ext cx="94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3910C9-9C31-4309-B99F-C647E1881F08}"/>
              </a:ext>
            </a:extLst>
          </p:cNvPr>
          <p:cNvSpPr txBox="1"/>
          <p:nvPr/>
        </p:nvSpPr>
        <p:spPr>
          <a:xfrm>
            <a:off x="6096000" y="3236686"/>
            <a:ext cx="68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(2)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6A458B-DAC4-4593-8326-EC6DB2AC59DC}"/>
              </a:ext>
            </a:extLst>
          </p:cNvPr>
          <p:cNvSpPr txBox="1"/>
          <p:nvPr/>
        </p:nvSpPr>
        <p:spPr>
          <a:xfrm>
            <a:off x="6429337" y="1928224"/>
            <a:ext cx="116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8FD5414-F872-4D0D-94A2-4BF444339FC3}"/>
              </a:ext>
            </a:extLst>
          </p:cNvPr>
          <p:cNvCxnSpPr/>
          <p:nvPr/>
        </p:nvCxnSpPr>
        <p:spPr>
          <a:xfrm flipH="1">
            <a:off x="5904854" y="1937120"/>
            <a:ext cx="116447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3C4C55-48C0-4059-BF05-53AE28700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9985" r="6250" b="6443"/>
          <a:stretch/>
        </p:blipFill>
        <p:spPr>
          <a:xfrm>
            <a:off x="2904507" y="1610097"/>
            <a:ext cx="9102436" cy="50430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077532-8720-4C63-BBD9-701BA7C4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9" t="32517" r="8976" b="50000"/>
          <a:stretch/>
        </p:blipFill>
        <p:spPr>
          <a:xfrm>
            <a:off x="692727" y="173182"/>
            <a:ext cx="8243455" cy="119841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FD395F3-6A04-4CE9-B504-DA93B53B6C80}"/>
              </a:ext>
            </a:extLst>
          </p:cNvPr>
          <p:cNvGrpSpPr/>
          <p:nvPr/>
        </p:nvGrpSpPr>
        <p:grpSpPr>
          <a:xfrm>
            <a:off x="459178" y="1513115"/>
            <a:ext cx="2216729" cy="2043546"/>
            <a:chOff x="9282544" y="76200"/>
            <a:chExt cx="2216729" cy="20435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336FC8-97EA-438D-835F-7D83A8DF7FC2}"/>
                </a:ext>
              </a:extLst>
            </p:cNvPr>
            <p:cNvSpPr/>
            <p:nvPr/>
          </p:nvSpPr>
          <p:spPr>
            <a:xfrm>
              <a:off x="9282545" y="526473"/>
              <a:ext cx="2216728" cy="11984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BB1043F-94AC-4DF6-A869-5111F178C969}"/>
                </a:ext>
              </a:extLst>
            </p:cNvPr>
            <p:cNvSpPr/>
            <p:nvPr/>
          </p:nvSpPr>
          <p:spPr>
            <a:xfrm>
              <a:off x="9940636" y="76200"/>
              <a:ext cx="900545" cy="9005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Organigramme : Jonction de sommaire 6">
              <a:extLst>
                <a:ext uri="{FF2B5EF4-FFF2-40B4-BE49-F238E27FC236}">
                  <a16:creationId xmlns:a16="http://schemas.microsoft.com/office/drawing/2014/main" id="{B59D4F5D-5BA3-4153-AB95-9652A800C945}"/>
                </a:ext>
              </a:extLst>
            </p:cNvPr>
            <p:cNvSpPr/>
            <p:nvPr/>
          </p:nvSpPr>
          <p:spPr>
            <a:xfrm>
              <a:off x="10023763" y="1302328"/>
              <a:ext cx="817418" cy="817418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DCB8B4E-5298-4C39-B062-A35779097081}"/>
                </a:ext>
              </a:extLst>
            </p:cNvPr>
            <p:cNvSpPr txBox="1"/>
            <p:nvPr/>
          </p:nvSpPr>
          <p:spPr>
            <a:xfrm>
              <a:off x="10196945" y="173182"/>
              <a:ext cx="44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86BCF43F-017C-47FD-912C-E430F16D179D}"/>
                </a:ext>
              </a:extLst>
            </p:cNvPr>
            <p:cNvCxnSpPr/>
            <p:nvPr/>
          </p:nvCxnSpPr>
          <p:spPr>
            <a:xfrm flipH="1">
              <a:off x="9559636" y="976745"/>
              <a:ext cx="1510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11D5503-06EC-49BE-AD94-34AC02662499}"/>
                </a:ext>
              </a:extLst>
            </p:cNvPr>
            <p:cNvSpPr txBox="1"/>
            <p:nvPr/>
          </p:nvSpPr>
          <p:spPr>
            <a:xfrm>
              <a:off x="10023763" y="858982"/>
              <a:ext cx="61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U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1DB5F3EC-7860-47E1-95EE-50C40DAE79B1}"/>
                </a:ext>
              </a:extLst>
            </p:cNvPr>
            <p:cNvCxnSpPr/>
            <p:nvPr/>
          </p:nvCxnSpPr>
          <p:spPr>
            <a:xfrm>
              <a:off x="9282544" y="937368"/>
              <a:ext cx="0" cy="48965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3482A2E-3485-4DFA-89F8-D29E0D00A6F5}"/>
                </a:ext>
              </a:extLst>
            </p:cNvPr>
            <p:cNvSpPr txBox="1"/>
            <p:nvPr/>
          </p:nvSpPr>
          <p:spPr>
            <a:xfrm>
              <a:off x="9393382" y="1228314"/>
              <a:ext cx="284017" cy="3693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I</a:t>
              </a:r>
            </a:p>
          </p:txBody>
        </p: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52B7571-F2C2-4877-A0DB-17A113C3DF5D}"/>
              </a:ext>
            </a:extLst>
          </p:cNvPr>
          <p:cNvCxnSpPr/>
          <p:nvPr/>
        </p:nvCxnSpPr>
        <p:spPr>
          <a:xfrm>
            <a:off x="9913257" y="2863933"/>
            <a:ext cx="0" cy="3594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C570A5E-E9FB-4479-B99D-8D1CF80E26B9}"/>
              </a:ext>
            </a:extLst>
          </p:cNvPr>
          <p:cNvSpPr txBox="1"/>
          <p:nvPr/>
        </p:nvSpPr>
        <p:spPr>
          <a:xfrm>
            <a:off x="9985829" y="6212114"/>
            <a:ext cx="13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baseline="-25000" dirty="0">
                <a:solidFill>
                  <a:srgbClr val="FF0000"/>
                </a:solidFill>
              </a:rPr>
              <a:t>PP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21E4DB8-CEBE-4597-A1C6-5D8A2DC82151}"/>
              </a:ext>
            </a:extLst>
          </p:cNvPr>
          <p:cNvCxnSpPr/>
          <p:nvPr/>
        </p:nvCxnSpPr>
        <p:spPr>
          <a:xfrm flipH="1">
            <a:off x="3091543" y="2863933"/>
            <a:ext cx="68942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0666CF5-1F49-4E13-B251-FC271A778F4D}"/>
              </a:ext>
            </a:extLst>
          </p:cNvPr>
          <p:cNvSpPr txBox="1"/>
          <p:nvPr/>
        </p:nvSpPr>
        <p:spPr>
          <a:xfrm>
            <a:off x="3280229" y="2540000"/>
            <a:ext cx="130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</a:t>
            </a:r>
            <a:r>
              <a:rPr lang="fr-FR" b="1" baseline="-25000" dirty="0">
                <a:solidFill>
                  <a:srgbClr val="FF0000"/>
                </a:solidFill>
              </a:rPr>
              <a:t>PP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191</Words>
  <Application>Microsoft Office PowerPoint</Application>
  <PresentationFormat>Grand écran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Thème Office</vt:lpstr>
      <vt:lpstr>Aspects énergétiques des phénomènes électriques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énergétiques des phénomènes électriques</dc:title>
  <dc:creator>Gilles Garbal</dc:creator>
  <cp:lastModifiedBy>Gilles Garbal</cp:lastModifiedBy>
  <cp:revision>24</cp:revision>
  <dcterms:created xsi:type="dcterms:W3CDTF">2020-05-09T08:04:51Z</dcterms:created>
  <dcterms:modified xsi:type="dcterms:W3CDTF">2020-05-12T11:17:56Z</dcterms:modified>
</cp:coreProperties>
</file>