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308" r:id="rId2"/>
    <p:sldId id="333" r:id="rId3"/>
    <p:sldId id="390" r:id="rId4"/>
    <p:sldId id="476" r:id="rId5"/>
    <p:sldId id="455" r:id="rId6"/>
    <p:sldId id="478" r:id="rId7"/>
    <p:sldId id="479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489" r:id="rId18"/>
    <p:sldId id="490" r:id="rId19"/>
    <p:sldId id="491" r:id="rId20"/>
    <p:sldId id="492" r:id="rId21"/>
    <p:sldId id="493" r:id="rId22"/>
    <p:sldId id="401" r:id="rId23"/>
    <p:sldId id="494" r:id="rId24"/>
    <p:sldId id="495" r:id="rId25"/>
    <p:sldId id="496" r:id="rId26"/>
    <p:sldId id="497" r:id="rId27"/>
    <p:sldId id="498" r:id="rId28"/>
    <p:sldId id="499" r:id="rId29"/>
    <p:sldId id="500" r:id="rId30"/>
    <p:sldId id="501" r:id="rId31"/>
    <p:sldId id="502" r:id="rId32"/>
    <p:sldId id="503" r:id="rId33"/>
    <p:sldId id="504" r:id="rId34"/>
    <p:sldId id="505" r:id="rId35"/>
    <p:sldId id="506" r:id="rId36"/>
    <p:sldId id="507" r:id="rId37"/>
    <p:sldId id="508" r:id="rId38"/>
    <p:sldId id="509" r:id="rId39"/>
    <p:sldId id="510" r:id="rId40"/>
    <p:sldId id="511" r:id="rId41"/>
    <p:sldId id="512" r:id="rId42"/>
    <p:sldId id="513" r:id="rId43"/>
    <p:sldId id="514" r:id="rId44"/>
    <p:sldId id="515" r:id="rId45"/>
    <p:sldId id="516" r:id="rId46"/>
    <p:sldId id="517" r:id="rId47"/>
    <p:sldId id="518" r:id="rId48"/>
    <p:sldId id="519" r:id="rId49"/>
    <p:sldId id="520" r:id="rId50"/>
    <p:sldId id="521" r:id="rId51"/>
    <p:sldId id="523" r:id="rId52"/>
    <p:sldId id="522" r:id="rId53"/>
    <p:sldId id="524" r:id="rId54"/>
    <p:sldId id="526" r:id="rId55"/>
    <p:sldId id="525" r:id="rId56"/>
    <p:sldId id="527" r:id="rId57"/>
    <p:sldId id="528" r:id="rId58"/>
    <p:sldId id="529" r:id="rId59"/>
    <p:sldId id="530" r:id="rId60"/>
    <p:sldId id="531" r:id="rId61"/>
    <p:sldId id="533" r:id="rId62"/>
    <p:sldId id="532" r:id="rId63"/>
    <p:sldId id="534" r:id="rId64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9D9D9"/>
    <a:srgbClr val="247C94"/>
    <a:srgbClr val="FFFFCC"/>
    <a:srgbClr val="FFFF99"/>
    <a:srgbClr val="CDEBF3"/>
    <a:srgbClr val="FFFFFF"/>
    <a:srgbClr val="DAF0F6"/>
    <a:srgbClr val="D7ADF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43" autoAdjust="0"/>
  </p:normalViewPr>
  <p:slideViewPr>
    <p:cSldViewPr>
      <p:cViewPr varScale="1">
        <p:scale>
          <a:sx n="77" d="100"/>
          <a:sy n="77" d="100"/>
        </p:scale>
        <p:origin x="163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306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745C734-023A-4124-BA45-BFEE0BE1B392}" type="datetimeFigureOut">
              <a:rPr lang="fr-FR"/>
              <a:pPr>
                <a:defRPr/>
              </a:pPr>
              <a:t>10/04/2022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1DFF04F-86DC-467E-AF4A-DA34006791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373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7" tIns="49523" rIns="99047" bIns="49523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7" tIns="49523" rIns="99047" bIns="49523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A524964E-D629-43C5-9D5C-A96DBB0E04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387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55750" y="3573016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2" name="Titre 1"/>
          <p:cNvSpPr>
            <a:spLocks noGrp="1"/>
          </p:cNvSpPr>
          <p:nvPr userDrawn="1">
            <p:ph type="ctrTitle"/>
          </p:nvPr>
        </p:nvSpPr>
        <p:spPr>
          <a:xfrm>
            <a:off x="684774" y="1772816"/>
            <a:ext cx="8203351" cy="151216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50000">
                <a:srgbClr val="CDEBF3"/>
              </a:gs>
              <a:gs pos="100000">
                <a:srgbClr val="DAF0F6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/>
          <a:lstStyle>
            <a:lvl1pPr>
              <a:defRPr u="none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523732" y="5949280"/>
            <a:ext cx="72878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pied de page 4"/>
          <p:cNvSpPr txBox="1">
            <a:spLocks/>
          </p:cNvSpPr>
          <p:nvPr userDrawn="1"/>
        </p:nvSpPr>
        <p:spPr bwMode="auto">
          <a:xfrm>
            <a:off x="0" y="65436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1200" b="1" dirty="0">
                <a:solidFill>
                  <a:srgbClr val="003399"/>
                </a:solidFill>
              </a:rPr>
              <a:t>Fabien HOSPITAL</a:t>
            </a:r>
            <a:r>
              <a:rPr lang="fr-FR" sz="1200" b="1" baseline="0" dirty="0">
                <a:solidFill>
                  <a:srgbClr val="003399"/>
                </a:solidFill>
              </a:rPr>
              <a:t> – CPGE PCSI/PSI/PC/MP</a:t>
            </a:r>
            <a:r>
              <a:rPr lang="fr-FR" sz="1200" dirty="0">
                <a:solidFill>
                  <a:srgbClr val="003399"/>
                </a:solidFill>
              </a:rPr>
              <a:t>– </a:t>
            </a:r>
            <a:r>
              <a:rPr lang="fr-FR" sz="1200" b="1" baseline="0" dirty="0">
                <a:solidFill>
                  <a:srgbClr val="003399"/>
                </a:solidFill>
              </a:rPr>
              <a:t>Lycée Bellevue  Toulouse --</a:t>
            </a:r>
            <a:r>
              <a:rPr lang="fr-FR" sz="1200" dirty="0">
                <a:solidFill>
                  <a:srgbClr val="003399"/>
                </a:solidFill>
              </a:rPr>
              <a:t> fabien.hospi@gmail.com</a:t>
            </a:r>
          </a:p>
          <a:p>
            <a:pPr algn="ctr" eaLnBrk="1" hangingPunct="1"/>
            <a:endParaRPr lang="fr-FR" sz="1200" dirty="0">
              <a:solidFill>
                <a:srgbClr val="003399"/>
              </a:solidFill>
            </a:endParaRPr>
          </a:p>
        </p:txBody>
      </p:sp>
      <p:pic>
        <p:nvPicPr>
          <p:cNvPr id="8" name="Picture 1042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4" y="88453"/>
            <a:ext cx="1206500" cy="30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43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02"/>
          <a:stretch>
            <a:fillRect/>
          </a:stretch>
        </p:blipFill>
        <p:spPr bwMode="auto">
          <a:xfrm>
            <a:off x="122799" y="428972"/>
            <a:ext cx="112395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60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1188" y="6264275"/>
            <a:ext cx="1836737" cy="2603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Fabien Hospital       September 13</a:t>
            </a:r>
            <a:r>
              <a:rPr lang="fr-FR" baseline="30000"/>
              <a:t>th</a:t>
            </a:r>
            <a:r>
              <a:rPr lang="fr-FR"/>
              <a:t>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92400" y="6524625"/>
            <a:ext cx="4471988" cy="3397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10</a:t>
            </a:r>
            <a:r>
              <a:rPr lang="fr-FR" baseline="30000"/>
              <a:t>th </a:t>
            </a:r>
            <a:r>
              <a:rPr lang="fr-FR"/>
              <a:t>AIAA Aviation Technology, Integration and Operation Conference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DBE1C-49F4-4D4F-BCAC-BB872CD0C6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29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188913"/>
            <a:ext cx="2057400" cy="567848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9800" cy="56784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1188" y="6264275"/>
            <a:ext cx="1836737" cy="2603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Fabien Hospital       September 13</a:t>
            </a:r>
            <a:r>
              <a:rPr lang="fr-FR" baseline="30000"/>
              <a:t>th</a:t>
            </a:r>
            <a:r>
              <a:rPr lang="fr-FR"/>
              <a:t>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92400" y="6524625"/>
            <a:ext cx="4471988" cy="3397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10</a:t>
            </a:r>
            <a:r>
              <a:rPr lang="fr-FR" baseline="30000"/>
              <a:t>th </a:t>
            </a:r>
            <a:r>
              <a:rPr lang="fr-FR"/>
              <a:t>AIAA Aviation Technology, Integration and Operation Conference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7633E-C061-403A-ACA7-8DFEA63797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401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8683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68313" y="1341438"/>
            <a:ext cx="4038600" cy="4525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341438"/>
            <a:ext cx="4038600" cy="4525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611188" y="6264275"/>
            <a:ext cx="1836737" cy="2603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Fabien Hospital       September 13</a:t>
            </a:r>
            <a:r>
              <a:rPr lang="fr-FR" baseline="30000"/>
              <a:t>th</a:t>
            </a:r>
            <a:r>
              <a:rPr lang="fr-FR"/>
              <a:t> 2010</a:t>
            </a:r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92400" y="6524625"/>
            <a:ext cx="4471988" cy="3397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10</a:t>
            </a:r>
            <a:r>
              <a:rPr lang="fr-FR" baseline="30000"/>
              <a:t>th </a:t>
            </a:r>
            <a:r>
              <a:rPr lang="fr-FR"/>
              <a:t>AIAA Aviation Technology, Integration and Operation Conference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85DF5-1CF4-41A1-A3A9-8F438FC52A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19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86204" y="6463109"/>
            <a:ext cx="622300" cy="42227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46F42D2-B595-4A93-A52B-F9540E13E49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Espace réservé du pied de page 4"/>
          <p:cNvSpPr txBox="1">
            <a:spLocks/>
          </p:cNvSpPr>
          <p:nvPr userDrawn="1"/>
        </p:nvSpPr>
        <p:spPr bwMode="auto">
          <a:xfrm>
            <a:off x="0" y="65436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1200" b="1" dirty="0">
                <a:solidFill>
                  <a:srgbClr val="003399"/>
                </a:solidFill>
              </a:rPr>
              <a:t>Fabien HOSPITAL</a:t>
            </a:r>
            <a:r>
              <a:rPr lang="fr-FR" sz="1200" b="1" baseline="0" dirty="0">
                <a:solidFill>
                  <a:srgbClr val="003399"/>
                </a:solidFill>
              </a:rPr>
              <a:t> – CPGE PCSI/PC/MP </a:t>
            </a:r>
            <a:r>
              <a:rPr lang="fr-FR" sz="1200" dirty="0">
                <a:solidFill>
                  <a:srgbClr val="003399"/>
                </a:solidFill>
              </a:rPr>
              <a:t>– </a:t>
            </a:r>
            <a:r>
              <a:rPr lang="fr-FR" sz="1200" b="1" baseline="0" dirty="0">
                <a:solidFill>
                  <a:srgbClr val="003399"/>
                </a:solidFill>
              </a:rPr>
              <a:t>Lycée Bellevue  Toulouse --</a:t>
            </a:r>
            <a:r>
              <a:rPr lang="fr-FR" sz="1200" dirty="0">
                <a:solidFill>
                  <a:srgbClr val="003399"/>
                </a:solidFill>
              </a:rPr>
              <a:t> fabien.hospi@gmail.com</a:t>
            </a:r>
          </a:p>
          <a:p>
            <a:pPr algn="ctr" eaLnBrk="1" hangingPunct="1"/>
            <a:endParaRPr lang="fr-FR" sz="12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6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1188" y="6264275"/>
            <a:ext cx="1836737" cy="2603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Fabien Hospital       September 13</a:t>
            </a:r>
            <a:r>
              <a:rPr lang="fr-FR" baseline="30000"/>
              <a:t>th</a:t>
            </a:r>
            <a:r>
              <a:rPr lang="fr-FR"/>
              <a:t>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92400" y="6524625"/>
            <a:ext cx="4471988" cy="3397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10</a:t>
            </a:r>
            <a:r>
              <a:rPr lang="fr-FR" baseline="30000"/>
              <a:t>th </a:t>
            </a:r>
            <a:r>
              <a:rPr lang="fr-FR"/>
              <a:t>AIAA Aviation Technology, Integration and Operation Conference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228DF-448C-42A9-A84F-5607825F4C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80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7A708-43A8-4F6B-BF81-A9E86D214C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49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C9969-3F90-445B-8ADD-52A356C728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18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1188" y="6264275"/>
            <a:ext cx="1836737" cy="2603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Fabien Hospital       September 13</a:t>
            </a:r>
            <a:r>
              <a:rPr lang="fr-FR" baseline="30000"/>
              <a:t>th</a:t>
            </a:r>
            <a:r>
              <a:rPr lang="fr-FR"/>
              <a:t> 2010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92400" y="6524625"/>
            <a:ext cx="4471988" cy="3397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10</a:t>
            </a:r>
            <a:r>
              <a:rPr lang="fr-FR" baseline="30000"/>
              <a:t>th </a:t>
            </a:r>
            <a:r>
              <a:rPr lang="fr-FR"/>
              <a:t>AIAA Aviation Technology, Integration and Operation Conference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3272A-159A-4FED-95B7-F736479CA1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73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1188" y="6264275"/>
            <a:ext cx="1836737" cy="2603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Fabien Hospital       September 13</a:t>
            </a:r>
            <a:r>
              <a:rPr lang="fr-FR" baseline="30000"/>
              <a:t>th</a:t>
            </a:r>
            <a:r>
              <a:rPr lang="fr-FR"/>
              <a:t> 2010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92400" y="6524625"/>
            <a:ext cx="4471988" cy="3397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10</a:t>
            </a:r>
            <a:r>
              <a:rPr lang="fr-FR" baseline="30000"/>
              <a:t>th </a:t>
            </a:r>
            <a:r>
              <a:rPr lang="fr-FR"/>
              <a:t>AIAA Aviation Technology, Integration and Operation Conference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D10F-3505-4618-A411-054E661F15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92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611188" y="6264275"/>
            <a:ext cx="1836737" cy="2603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Fabien Hospital       September 13</a:t>
            </a:r>
            <a:r>
              <a:rPr lang="fr-FR" baseline="30000"/>
              <a:t>th</a:t>
            </a:r>
            <a:r>
              <a:rPr lang="fr-FR"/>
              <a:t> 2010</a:t>
            </a:r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92400" y="6524625"/>
            <a:ext cx="4471988" cy="3397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10</a:t>
            </a:r>
            <a:r>
              <a:rPr lang="fr-FR" baseline="30000"/>
              <a:t>th </a:t>
            </a:r>
            <a:r>
              <a:rPr lang="fr-FR"/>
              <a:t>AIAA Aviation Technology, Integration and Operation Conference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78044-207F-4780-AC2E-FE23F5DE87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71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611188" y="6264275"/>
            <a:ext cx="1836737" cy="2603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Fabien Hospital       September 13</a:t>
            </a:r>
            <a:r>
              <a:rPr lang="fr-FR" baseline="30000"/>
              <a:t>th</a:t>
            </a:r>
            <a:r>
              <a:rPr lang="fr-FR"/>
              <a:t> 2010</a:t>
            </a:r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92400" y="6524625"/>
            <a:ext cx="4471988" cy="3397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10</a:t>
            </a:r>
            <a:r>
              <a:rPr lang="fr-FR" baseline="30000"/>
              <a:t>th </a:t>
            </a:r>
            <a:r>
              <a:rPr lang="fr-FR"/>
              <a:t>AIAA Aviation Technology, Integration and Operation Conference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583D-5B50-419B-A53C-ED66018C9D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44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0"/>
          <p:cNvSpPr>
            <a:spLocks noChangeArrowheads="1"/>
          </p:cNvSpPr>
          <p:nvPr/>
        </p:nvSpPr>
        <p:spPr bwMode="auto">
          <a:xfrm>
            <a:off x="7092950" y="760413"/>
            <a:ext cx="2051050" cy="69850"/>
          </a:xfrm>
          <a:prstGeom prst="rect">
            <a:avLst/>
          </a:prstGeom>
          <a:gradFill rotWithShape="1">
            <a:gsLst>
              <a:gs pos="0">
                <a:srgbClr val="DAF0F6"/>
              </a:gs>
              <a:gs pos="100000">
                <a:srgbClr val="CDEBF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7" name="AutoShape 61"/>
          <p:cNvSpPr>
            <a:spLocks noChangeArrowheads="1"/>
          </p:cNvSpPr>
          <p:nvPr/>
        </p:nvSpPr>
        <p:spPr bwMode="auto">
          <a:xfrm rot="10800000">
            <a:off x="6372225" y="765175"/>
            <a:ext cx="2771775" cy="130175"/>
          </a:xfrm>
          <a:prstGeom prst="rtTriangle">
            <a:avLst/>
          </a:prstGeom>
          <a:gradFill rotWithShape="1">
            <a:gsLst>
              <a:gs pos="0">
                <a:srgbClr val="CDEBF3"/>
              </a:gs>
              <a:gs pos="100000">
                <a:srgbClr val="E7F5F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31" name="Freeform 12"/>
          <p:cNvSpPr>
            <a:spLocks/>
          </p:cNvSpPr>
          <p:nvPr/>
        </p:nvSpPr>
        <p:spPr bwMode="auto">
          <a:xfrm>
            <a:off x="0" y="6145213"/>
            <a:ext cx="7019925" cy="395287"/>
          </a:xfrm>
          <a:custGeom>
            <a:avLst/>
            <a:gdLst>
              <a:gd name="T0" fmla="*/ 0 w 4422"/>
              <a:gd name="T1" fmla="*/ 2147483647 h 249"/>
              <a:gd name="T2" fmla="*/ 2147483647 w 4422"/>
              <a:gd name="T3" fmla="*/ 2147483647 h 249"/>
              <a:gd name="T4" fmla="*/ 2147483647 w 4422"/>
              <a:gd name="T5" fmla="*/ 2147483647 h 249"/>
              <a:gd name="T6" fmla="*/ 2147483647 w 4422"/>
              <a:gd name="T7" fmla="*/ 2147483647 h 2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22" h="249">
                <a:moveTo>
                  <a:pt x="0" y="5"/>
                </a:moveTo>
                <a:cubicBezTo>
                  <a:pt x="94" y="10"/>
                  <a:pt x="134" y="0"/>
                  <a:pt x="561" y="35"/>
                </a:cubicBezTo>
                <a:cubicBezTo>
                  <a:pt x="988" y="70"/>
                  <a:pt x="1921" y="179"/>
                  <a:pt x="2564" y="214"/>
                </a:cubicBezTo>
                <a:cubicBezTo>
                  <a:pt x="3207" y="249"/>
                  <a:pt x="4035" y="239"/>
                  <a:pt x="4422" y="245"/>
                </a:cubicBezTo>
              </a:path>
            </a:pathLst>
          </a:custGeom>
          <a:solidFill>
            <a:schemeClr val="bg1"/>
          </a:solidFill>
          <a:ln w="19050">
            <a:solidFill>
              <a:srgbClr val="2F9DB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2" name="Rectangle 14"/>
          <p:cNvSpPr>
            <a:spLocks noChangeArrowheads="1"/>
          </p:cNvSpPr>
          <p:nvPr/>
        </p:nvSpPr>
        <p:spPr bwMode="auto">
          <a:xfrm>
            <a:off x="3924300" y="6092825"/>
            <a:ext cx="4248150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3" name="Rectangle 15"/>
          <p:cNvSpPr>
            <a:spLocks noChangeArrowheads="1"/>
          </p:cNvSpPr>
          <p:nvPr/>
        </p:nvSpPr>
        <p:spPr bwMode="auto">
          <a:xfrm>
            <a:off x="2555875" y="6132513"/>
            <a:ext cx="3168650" cy="217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" name="Rectangle 16"/>
          <p:cNvSpPr>
            <a:spLocks noChangeArrowheads="1"/>
          </p:cNvSpPr>
          <p:nvPr/>
        </p:nvSpPr>
        <p:spPr bwMode="auto">
          <a:xfrm>
            <a:off x="2195513" y="6092825"/>
            <a:ext cx="2952750" cy="217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" name="Rectangle 17"/>
          <p:cNvSpPr>
            <a:spLocks noChangeArrowheads="1"/>
          </p:cNvSpPr>
          <p:nvPr/>
        </p:nvSpPr>
        <p:spPr bwMode="auto">
          <a:xfrm>
            <a:off x="1763713" y="6021388"/>
            <a:ext cx="647700" cy="217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6" name="Rectangle 18"/>
          <p:cNvSpPr>
            <a:spLocks noChangeArrowheads="1"/>
          </p:cNvSpPr>
          <p:nvPr/>
        </p:nvSpPr>
        <p:spPr bwMode="auto">
          <a:xfrm>
            <a:off x="1476375" y="6092825"/>
            <a:ext cx="647700" cy="146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7" name="AutoShape 19"/>
          <p:cNvSpPr>
            <a:spLocks noChangeArrowheads="1"/>
          </p:cNvSpPr>
          <p:nvPr/>
        </p:nvSpPr>
        <p:spPr bwMode="auto">
          <a:xfrm rot="5400000" flipV="1">
            <a:off x="1509713" y="5616575"/>
            <a:ext cx="225425" cy="1158875"/>
          </a:xfrm>
          <a:prstGeom prst="triangle">
            <a:avLst>
              <a:gd name="adj" fmla="val 4970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1038" name="AutoShape 20"/>
          <p:cNvSpPr>
            <a:spLocks noChangeArrowheads="1"/>
          </p:cNvSpPr>
          <p:nvPr/>
        </p:nvSpPr>
        <p:spPr bwMode="auto">
          <a:xfrm rot="5400000" flipV="1">
            <a:off x="846931" y="5504657"/>
            <a:ext cx="225425" cy="1271588"/>
          </a:xfrm>
          <a:prstGeom prst="triangle">
            <a:avLst>
              <a:gd name="adj" fmla="val 4970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1039" name="Rectangle 22"/>
          <p:cNvSpPr>
            <a:spLocks noChangeArrowheads="1"/>
          </p:cNvSpPr>
          <p:nvPr/>
        </p:nvSpPr>
        <p:spPr bwMode="auto">
          <a:xfrm>
            <a:off x="3490913" y="6165850"/>
            <a:ext cx="576262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0" name="Rectangle 23"/>
          <p:cNvSpPr>
            <a:spLocks noChangeArrowheads="1"/>
          </p:cNvSpPr>
          <p:nvPr/>
        </p:nvSpPr>
        <p:spPr bwMode="auto">
          <a:xfrm>
            <a:off x="5599113" y="6292850"/>
            <a:ext cx="2573337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1" name="Line 24"/>
          <p:cNvSpPr>
            <a:spLocks noChangeShapeType="1"/>
          </p:cNvSpPr>
          <p:nvPr/>
        </p:nvSpPr>
        <p:spPr bwMode="auto">
          <a:xfrm flipV="1">
            <a:off x="7092950" y="6534150"/>
            <a:ext cx="863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2" name="Line 25"/>
          <p:cNvSpPr>
            <a:spLocks noChangeShapeType="1"/>
          </p:cNvSpPr>
          <p:nvPr/>
        </p:nvSpPr>
        <p:spPr bwMode="auto">
          <a:xfrm flipV="1">
            <a:off x="6873875" y="6534150"/>
            <a:ext cx="431800" cy="0"/>
          </a:xfrm>
          <a:prstGeom prst="line">
            <a:avLst/>
          </a:prstGeom>
          <a:noFill/>
          <a:ln w="19050">
            <a:solidFill>
              <a:srgbClr val="6FC1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3" name="Line 26"/>
          <p:cNvSpPr>
            <a:spLocks noChangeShapeType="1"/>
          </p:cNvSpPr>
          <p:nvPr/>
        </p:nvSpPr>
        <p:spPr bwMode="auto">
          <a:xfrm>
            <a:off x="7740650" y="6534150"/>
            <a:ext cx="504825" cy="0"/>
          </a:xfrm>
          <a:prstGeom prst="line">
            <a:avLst/>
          </a:prstGeom>
          <a:noFill/>
          <a:ln w="19050">
            <a:solidFill>
              <a:srgbClr val="DDF1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" name="Freeform 27"/>
          <p:cNvSpPr>
            <a:spLocks/>
          </p:cNvSpPr>
          <p:nvPr/>
        </p:nvSpPr>
        <p:spPr bwMode="auto">
          <a:xfrm>
            <a:off x="2555875" y="-26988"/>
            <a:ext cx="6624638" cy="944563"/>
          </a:xfrm>
          <a:custGeom>
            <a:avLst/>
            <a:gdLst>
              <a:gd name="T0" fmla="*/ 0 w 4422"/>
              <a:gd name="T1" fmla="*/ 2147483647 h 249"/>
              <a:gd name="T2" fmla="*/ 2147483647 w 4422"/>
              <a:gd name="T3" fmla="*/ 2147483647 h 249"/>
              <a:gd name="T4" fmla="*/ 2147483647 w 4422"/>
              <a:gd name="T5" fmla="*/ 2147483647 h 249"/>
              <a:gd name="T6" fmla="*/ 2147483647 w 4422"/>
              <a:gd name="T7" fmla="*/ 2147483647 h 2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22" h="249">
                <a:moveTo>
                  <a:pt x="0" y="5"/>
                </a:moveTo>
                <a:cubicBezTo>
                  <a:pt x="94" y="10"/>
                  <a:pt x="134" y="0"/>
                  <a:pt x="561" y="35"/>
                </a:cubicBezTo>
                <a:cubicBezTo>
                  <a:pt x="988" y="70"/>
                  <a:pt x="1921" y="179"/>
                  <a:pt x="2564" y="214"/>
                </a:cubicBezTo>
                <a:cubicBezTo>
                  <a:pt x="3207" y="249"/>
                  <a:pt x="4035" y="239"/>
                  <a:pt x="4422" y="24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DEBF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5" name="Rectangle 39"/>
          <p:cNvSpPr>
            <a:spLocks noChangeArrowheads="1"/>
          </p:cNvSpPr>
          <p:nvPr/>
        </p:nvSpPr>
        <p:spPr bwMode="auto">
          <a:xfrm>
            <a:off x="6227763" y="0"/>
            <a:ext cx="2916237" cy="765175"/>
          </a:xfrm>
          <a:prstGeom prst="rect">
            <a:avLst/>
          </a:prstGeom>
          <a:gradFill rotWithShape="1">
            <a:gsLst>
              <a:gs pos="0">
                <a:srgbClr val="E7F5F9"/>
              </a:gs>
              <a:gs pos="100000">
                <a:srgbClr val="CDEBF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6" name="AutoShape 40"/>
          <p:cNvSpPr>
            <a:spLocks noChangeArrowheads="1"/>
          </p:cNvSpPr>
          <p:nvPr/>
        </p:nvSpPr>
        <p:spPr bwMode="auto">
          <a:xfrm rot="-5400000">
            <a:off x="4298157" y="-1237457"/>
            <a:ext cx="692150" cy="3167063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chemeClr val="bg1"/>
              </a:gs>
              <a:gs pos="100000">
                <a:srgbClr val="E7F5F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21" y="-27384"/>
            <a:ext cx="8506519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grpSp>
        <p:nvGrpSpPr>
          <p:cNvPr id="4" name="Groupe 3"/>
          <p:cNvGrpSpPr/>
          <p:nvPr userDrawn="1"/>
        </p:nvGrpSpPr>
        <p:grpSpPr>
          <a:xfrm>
            <a:off x="8532440" y="6292850"/>
            <a:ext cx="648073" cy="568325"/>
            <a:chOff x="8262938" y="6040438"/>
            <a:chExt cx="917575" cy="820737"/>
          </a:xfrm>
        </p:grpSpPr>
        <p:pic>
          <p:nvPicPr>
            <p:cNvPr id="1048" name="Picture 43" descr="logo_INSA-PRES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2938" y="6040438"/>
              <a:ext cx="874712" cy="817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Ellipse 2"/>
            <p:cNvSpPr/>
            <p:nvPr userDrawn="1"/>
          </p:nvSpPr>
          <p:spPr>
            <a:xfrm>
              <a:off x="8343235" y="6196013"/>
              <a:ext cx="837278" cy="6651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6354" y="6508388"/>
            <a:ext cx="692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247C94"/>
                </a:solidFill>
              </a:defRPr>
            </a:lvl1pPr>
          </a:lstStyle>
          <a:p>
            <a:pPr>
              <a:defRPr/>
            </a:pPr>
            <a:fld id="{CABD42A4-03E4-425F-8581-09DC5630F97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rgbClr val="00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rgbClr val="00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rgbClr val="00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rgbClr val="00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u="sng">
          <a:solidFill>
            <a:srgbClr val="00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u="sng">
          <a:solidFill>
            <a:srgbClr val="00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u="sng">
          <a:solidFill>
            <a:srgbClr val="00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u="sng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rgbClr val="2F9DB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cap="small" dirty="0"/>
              <a:t>Cours 5 : Parcours de graphes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D5E4390-84E3-4DED-9635-08243DBF14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3429000"/>
            <a:ext cx="3657917" cy="30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2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16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2. Parcours en largeur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fr-FR" dirty="0"/>
              <a:t>2.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3. 4. 5. 6, 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2.1. Présentation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68775D-0B69-4278-9950-CCE20E747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" t="58981" r="-388" b="-58981"/>
          <a:stretch/>
        </p:blipFill>
        <p:spPr>
          <a:xfrm>
            <a:off x="0" y="1552732"/>
            <a:ext cx="9144000" cy="26683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058B780-31F5-434B-96BB-ADB263196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279" y="2924944"/>
            <a:ext cx="9144000" cy="213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3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16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2. Parcours en largeur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fr-FR" dirty="0"/>
              <a:t>2.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3. 4. 5. 6, 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2.1. Présentation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68775D-0B69-4278-9950-CCE20E747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" t="58981" r="-388" b="-58981"/>
          <a:stretch/>
        </p:blipFill>
        <p:spPr>
          <a:xfrm>
            <a:off x="0" y="1552732"/>
            <a:ext cx="9144000" cy="266835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9050198-009D-4330-96AC-BB5380E13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496" y="2996952"/>
            <a:ext cx="9144000" cy="213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32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16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2. Parcours en largeur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fr-FR" dirty="0"/>
              <a:t>2.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3. 4. 5. 6, 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2.1. Présentation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68775D-0B69-4278-9950-CCE20E747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" t="58981" r="-388" b="-58981"/>
          <a:stretch/>
        </p:blipFill>
        <p:spPr>
          <a:xfrm>
            <a:off x="0" y="1552732"/>
            <a:ext cx="9144000" cy="26683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31A6BE-215F-4220-8BD9-30E29F2D9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6952"/>
            <a:ext cx="9144000" cy="213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28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16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2. Parcours en largeur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fr-FR" dirty="0"/>
              <a:t>2.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3. 4. 5. 6, 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2.1. Présentation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68775D-0B69-4278-9950-CCE20E747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" t="58981" r="-388" b="-58981"/>
          <a:stretch/>
        </p:blipFill>
        <p:spPr>
          <a:xfrm>
            <a:off x="0" y="1552732"/>
            <a:ext cx="9144000" cy="266835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E8014FB-4144-4FDC-AE05-ACDD2D8BB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5176"/>
            <a:ext cx="9144000" cy="212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25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16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2. Parcours en largeur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fr-FR" dirty="0"/>
              <a:t>2.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3. 4. 5. 6, 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2.1. Présentation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68775D-0B69-4278-9950-CCE20E747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" t="58981" r="-388" b="-58981"/>
          <a:stretch/>
        </p:blipFill>
        <p:spPr>
          <a:xfrm>
            <a:off x="0" y="1552732"/>
            <a:ext cx="9144000" cy="26683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3D638EA-EAA3-4704-B64F-11B17CF27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1764"/>
            <a:ext cx="9144000" cy="21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25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16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2. Parcours en largeur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fr-FR" dirty="0"/>
              <a:t>2.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3. 4. 5. 6, 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2.1. Présentation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68775D-0B69-4278-9950-CCE20E747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" t="58981" r="-388" b="-58981"/>
          <a:stretch/>
        </p:blipFill>
        <p:spPr>
          <a:xfrm>
            <a:off x="0" y="1552732"/>
            <a:ext cx="9144000" cy="266835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BCF2E2E-5EE5-48DC-999D-72EAE8441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496" y="2996952"/>
            <a:ext cx="9144000" cy="215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29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16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2. Parcours en largeur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fr-FR" dirty="0"/>
              <a:t>2.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3. 4. 5. 6, 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2.1. Présentation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68775D-0B69-4278-9950-CCE20E747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" t="58981" r="-388" b="-58981"/>
          <a:stretch/>
        </p:blipFill>
        <p:spPr>
          <a:xfrm>
            <a:off x="0" y="1552732"/>
            <a:ext cx="9144000" cy="26683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D72D7EF-F52D-4654-84A5-473162616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64" y="3152219"/>
            <a:ext cx="9144000" cy="213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55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16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2. Parcours en largeur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fr-FR" dirty="0"/>
              <a:t>2.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3. 4. 5. 6, 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2.2.  Notion de files (FIFO)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635C1AD-B1F5-48DA-A46C-536306FC4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" y="1999615"/>
            <a:ext cx="9144000" cy="298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45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16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2. Parcours en largeur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fr-FR" dirty="0"/>
              <a:t>2.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3. 4. 5. 6, 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2.2.  Notion de files (FIFO)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5235EBE-E88C-4627-BBF5-73F34D9E2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1025"/>
            <a:ext cx="9144000" cy="162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99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16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2. Parcours en largeur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fr-FR" dirty="0"/>
              <a:t>2.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3. 4. 5. 6, 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2.3.  Pseudo-code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D26197-D3D8-486B-9895-336FC60C1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66" y="1421092"/>
            <a:ext cx="8055038" cy="470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27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11560" y="2470829"/>
            <a:ext cx="878497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066800" algn="l"/>
                <a:tab pos="57546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066800" algn="l"/>
                <a:tab pos="57546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066800" algn="l"/>
                <a:tab pos="57546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066800" algn="l"/>
                <a:tab pos="57546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066800" algn="l"/>
                <a:tab pos="57546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  <a:tab pos="57546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  <a:tab pos="57546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  <a:tab pos="57546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66800" algn="l"/>
                <a:tab pos="57546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lvl="0" indent="-457200">
              <a:buAutoNum type="arabicPeriod"/>
              <a:tabLst>
                <a:tab pos="628650" algn="l"/>
                <a:tab pos="5754688" algn="r"/>
              </a:tabLst>
            </a:pPr>
            <a:r>
              <a:rPr lang="fr-FR" altLang="fr-FR" sz="2400" b="1" dirty="0">
                <a:ea typeface="Times New Roman" pitchFamily="18" charset="0"/>
              </a:rPr>
              <a:t>Introduction</a:t>
            </a:r>
          </a:p>
          <a:p>
            <a:pPr marL="457200" lvl="0" indent="-457200">
              <a:buAutoNum type="arabicPeriod"/>
              <a:tabLst>
                <a:tab pos="628650" algn="l"/>
                <a:tab pos="5754688" algn="r"/>
              </a:tabLst>
            </a:pPr>
            <a:endParaRPr lang="fr-FR" altLang="fr-FR" sz="2400" b="1" dirty="0">
              <a:ea typeface="Times New Roman" pitchFamily="18" charset="0"/>
            </a:endParaRPr>
          </a:p>
          <a:p>
            <a:pPr marL="457200" lvl="0" indent="-457200">
              <a:buAutoNum type="arabicPeriod"/>
              <a:tabLst>
                <a:tab pos="628650" algn="l"/>
                <a:tab pos="5754688" algn="r"/>
              </a:tabLst>
            </a:pPr>
            <a:r>
              <a:rPr lang="fr-FR" altLang="fr-FR" sz="2400" b="1" dirty="0">
                <a:ea typeface="Times New Roman" pitchFamily="18" charset="0"/>
              </a:rPr>
              <a:t>Parcours en largeur</a:t>
            </a:r>
          </a:p>
          <a:p>
            <a:pPr marL="457200" lvl="0" indent="-457200">
              <a:buAutoNum type="arabicPeriod"/>
              <a:tabLst>
                <a:tab pos="628650" algn="l"/>
                <a:tab pos="5754688" algn="r"/>
              </a:tabLst>
            </a:pPr>
            <a:endParaRPr lang="fr-FR" altLang="fr-FR" sz="2400" b="1" dirty="0">
              <a:ea typeface="Times New Roman" pitchFamily="18" charset="0"/>
            </a:endParaRPr>
          </a:p>
          <a:p>
            <a:pPr marL="457200" lvl="0" indent="-457200">
              <a:buAutoNum type="arabicPeriod"/>
              <a:tabLst>
                <a:tab pos="628650" algn="l"/>
                <a:tab pos="5754688" algn="r"/>
              </a:tabLst>
            </a:pPr>
            <a:r>
              <a:rPr lang="fr-FR" altLang="fr-FR" sz="2400" b="1" dirty="0">
                <a:ea typeface="Times New Roman" pitchFamily="18" charset="0"/>
              </a:rPr>
              <a:t>Parcours en profondeur</a:t>
            </a:r>
          </a:p>
          <a:p>
            <a:pPr marL="457200" lvl="0" indent="-457200">
              <a:buAutoNum type="arabicPeriod"/>
              <a:tabLst>
                <a:tab pos="628650" algn="l"/>
                <a:tab pos="5754688" algn="r"/>
              </a:tabLst>
            </a:pPr>
            <a:endParaRPr lang="fr-FR" altLang="fr-FR" sz="2400" b="1" dirty="0">
              <a:ea typeface="Times New Roman" pitchFamily="18" charset="0"/>
            </a:endParaRPr>
          </a:p>
          <a:p>
            <a:pPr marL="457200" lvl="0" indent="-457200">
              <a:buAutoNum type="arabicPeriod"/>
              <a:tabLst>
                <a:tab pos="628650" algn="l"/>
                <a:tab pos="5754688" algn="r"/>
              </a:tabLst>
            </a:pPr>
            <a:r>
              <a:rPr lang="fr-FR" altLang="fr-FR" sz="2400" b="1" dirty="0">
                <a:ea typeface="Times New Roman" pitchFamily="18" charset="0"/>
              </a:rPr>
              <a:t>Propriétés</a:t>
            </a:r>
          </a:p>
          <a:p>
            <a:pPr marL="457200" lvl="0" indent="-457200">
              <a:buAutoNum type="arabicPeriod"/>
              <a:tabLst>
                <a:tab pos="628650" algn="l"/>
                <a:tab pos="5754688" algn="r"/>
              </a:tabLst>
            </a:pPr>
            <a:endParaRPr lang="fr-FR" altLang="fr-FR" sz="2400" b="1" dirty="0">
              <a:ea typeface="Times New Roman" pitchFamily="18" charset="0"/>
            </a:endParaRPr>
          </a:p>
          <a:p>
            <a:pPr marL="457200" lvl="0" indent="-457200">
              <a:buAutoNum type="arabicPeriod"/>
              <a:tabLst>
                <a:tab pos="628650" algn="l"/>
                <a:tab pos="5754688" algn="r"/>
              </a:tabLst>
            </a:pPr>
            <a:r>
              <a:rPr lang="fr-FR" altLang="fr-FR" sz="2400" b="1" dirty="0">
                <a:ea typeface="Times New Roman" pitchFamily="18" charset="0"/>
              </a:rPr>
              <a:t>Programmation des piles et des files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3CA6371-936A-4671-B67F-529D9CF27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40" y="188640"/>
            <a:ext cx="8218120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9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16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2. Parcours en largeur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fr-FR" dirty="0"/>
              <a:t>2.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3. 4. 5. 6, 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2.3.  Pseudo-code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A465484-7CE7-4EAB-A842-48C4F652E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7818798" cy="470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73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16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2. Parcours en largeur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fr-FR" dirty="0"/>
              <a:t>2.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3. 4. 5. 6, 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2.4.  Complexité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1BD1043-4045-4DB1-B4B6-DD58CB895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90" y="1420281"/>
            <a:ext cx="8055038" cy="470194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27901B3-8F97-461A-B985-C194D14BA822}"/>
              </a:ext>
            </a:extLst>
          </p:cNvPr>
          <p:cNvSpPr txBox="1"/>
          <p:nvPr/>
        </p:nvSpPr>
        <p:spPr>
          <a:xfrm>
            <a:off x="4788024" y="1037635"/>
            <a:ext cx="4177810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i="1"/>
              <a:t>Graphe = (S,A) </a:t>
            </a:r>
            <a:r>
              <a:rPr lang="fr-FR"/>
              <a:t>Sommets et Arrêtes</a:t>
            </a:r>
          </a:p>
          <a:p>
            <a:endParaRPr lang="fr-FR"/>
          </a:p>
          <a:p>
            <a:endParaRPr lang="fr-FR"/>
          </a:p>
          <a:p>
            <a:endParaRPr lang="fr-FR"/>
          </a:p>
          <a:p>
            <a:pPr algn="r"/>
            <a:r>
              <a:rPr lang="fr-FR" i="1"/>
              <a:t>O(1)</a:t>
            </a:r>
          </a:p>
          <a:p>
            <a:pPr algn="r"/>
            <a:r>
              <a:rPr lang="fr-FR" i="1"/>
              <a:t>O(1)</a:t>
            </a:r>
          </a:p>
          <a:p>
            <a:pPr algn="r"/>
            <a:r>
              <a:rPr lang="fr-FR" i="1"/>
              <a:t> au plus O(S)</a:t>
            </a:r>
          </a:p>
          <a:p>
            <a:pPr algn="r"/>
            <a:endParaRPr lang="fr-FR" sz="2800" i="1"/>
          </a:p>
          <a:p>
            <a:pPr algn="r"/>
            <a:r>
              <a:rPr lang="fr-FR" i="1"/>
              <a:t> au plus O(2A)</a:t>
            </a:r>
          </a:p>
          <a:p>
            <a:pPr algn="r"/>
            <a:endParaRPr lang="fr-FR" i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05E6F14-7900-4D73-A1EF-94904A603AEB}"/>
              </a:ext>
            </a:extLst>
          </p:cNvPr>
          <p:cNvSpPr txBox="1"/>
          <p:nvPr/>
        </p:nvSpPr>
        <p:spPr>
          <a:xfrm>
            <a:off x="4050504" y="4959513"/>
            <a:ext cx="5093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err="1">
                <a:latin typeface="CMR10"/>
              </a:rPr>
              <a:t>C</a:t>
            </a:r>
            <a:r>
              <a:rPr lang="fr-FR" sz="2000" b="0" i="0" u="none" strike="noStrike" baseline="0" dirty="0" err="1">
                <a:latin typeface="CMR10"/>
              </a:rPr>
              <a:t>omplexite</a:t>
            </a:r>
            <a:r>
              <a:rPr lang="fr-FR" sz="2000" b="0" i="0" u="none" strike="noStrike" baseline="0" dirty="0">
                <a:latin typeface="CMR10"/>
              </a:rPr>
              <a:t> temporelle de l'algorithme est en </a:t>
            </a:r>
            <a:r>
              <a:rPr lang="fr-FR" sz="2000" b="0" i="1" u="none" strike="noStrike" baseline="0" dirty="0">
                <a:latin typeface="CMSY10"/>
              </a:rPr>
              <a:t>O</a:t>
            </a:r>
            <a:r>
              <a:rPr lang="fr-FR" sz="2000" b="0" i="1" u="none" strike="noStrike" baseline="0" dirty="0">
                <a:latin typeface="CMR10"/>
              </a:rPr>
              <a:t>(</a:t>
            </a:r>
            <a:r>
              <a:rPr lang="fr-FR" sz="2000" b="0" i="1" u="none" strike="noStrike" baseline="0" dirty="0">
                <a:latin typeface="CMMI10"/>
              </a:rPr>
              <a:t>S </a:t>
            </a:r>
            <a:r>
              <a:rPr lang="fr-FR" sz="2000" b="0" i="1" u="none" strike="noStrike" baseline="0" dirty="0">
                <a:latin typeface="CMR10"/>
              </a:rPr>
              <a:t>+ </a:t>
            </a:r>
            <a:r>
              <a:rPr lang="fr-FR" sz="2000" b="0" i="1" u="none" strike="noStrike" baseline="0" dirty="0">
                <a:latin typeface="CMMI10"/>
              </a:rPr>
              <a:t>A</a:t>
            </a:r>
            <a:r>
              <a:rPr lang="fr-FR" sz="2000" b="0" i="1" u="none" strike="noStrike" baseline="0" dirty="0">
                <a:latin typeface="CMR10"/>
              </a:rPr>
              <a:t>).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1692098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3.1. Version récursive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3. Parcours en profondeur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3.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4. 5. 6,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3DC9E32-4614-4885-9992-C0757D37C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556792"/>
            <a:ext cx="9144000" cy="14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05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3.1. Version récursive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3. Parcours en profondeur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3.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4. 5. 6,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3DC9E32-4614-4885-9992-C0757D37C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556792"/>
            <a:ext cx="9144000" cy="14062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16A18EB-8570-45F6-8BC7-1B3CCDF30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496" y="3086989"/>
            <a:ext cx="9144000" cy="29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7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3.1. Version récursive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3. Parcours en profondeur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3.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4. 5. 6,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423C86-F62E-4BA6-8E10-8739B1D57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7401"/>
            <a:ext cx="9144000" cy="375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08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3.1. Version récursive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3. Parcours en profondeur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3.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4. 5. 6,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2DE5794-073E-4FCD-96A2-086C75CAA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9575"/>
            <a:ext cx="9144000" cy="37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76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3.1. Version récursive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3. Parcours en profondeur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3.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4. 5. 6,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B48473-14F1-49F4-BC07-7468E90A8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6461"/>
            <a:ext cx="9144000" cy="372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8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3.1. Version récursive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3. Parcours en profondeur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3.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4. 5. 6,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D2F3E9A-199B-4425-8165-CB36D12F3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9859"/>
            <a:ext cx="9144000" cy="375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32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3.1. Version récursive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3. Parcours en profondeur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3.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4. 5. 6,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0099377-7737-4C33-B09F-34BE11DCB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8166"/>
            <a:ext cx="9144000" cy="374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14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3.1. Version récursive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3. Parcours en profondeur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3.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4. 5. 6,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E5A73A-C528-4B48-A4C2-371800BF7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00952"/>
            <a:ext cx="6408712" cy="42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8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1. Introduction 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2. 3. 4. 5. 6,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D6CE8E4-4496-4EC0-BDF9-AB8F29B69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952"/>
          <a:stretch/>
        </p:blipFill>
        <p:spPr>
          <a:xfrm>
            <a:off x="-12373" y="1103770"/>
            <a:ext cx="9144000" cy="18753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018FA24-E853-42A9-89B9-48E8EB3DCE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2114140"/>
            <a:ext cx="3312368" cy="273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71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3.2. Pseudo code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3. Parcours en profondeur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3.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4. 5. 6,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49379E3-3A41-45D0-81A8-0FF551A9D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00952"/>
            <a:ext cx="7834039" cy="42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67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3.3. Version itérative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3. Parcours en profondeur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3.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4. 5. 6,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523FBF8-078B-4AE4-BBD8-400C35451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184"/>
            <a:ext cx="9144000" cy="242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31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3.3. Version itérative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3. Parcours en profondeur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3.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4. 5. 6,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E60126-D9E1-4F50-A5ED-CD0EBD420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7715"/>
            <a:ext cx="9144000" cy="208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43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3.3. Version itérative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3. Parcours en profondeur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3.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4. 5. 6,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311BF6B-1185-41CF-AA4E-BCF5CB7BE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5354"/>
            <a:ext cx="9144000" cy="20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87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3.3. Version itérative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3. Parcours en profondeur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3.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4. 5. 6,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1F84CE-7D6D-4941-A30C-E6B0C5F26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5840"/>
            <a:ext cx="9144000" cy="20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349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35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3.3. Version itérative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3. Parcours en profondeur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3.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4. 5. 6,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9281E19-620F-4E6B-8641-F82B52069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7272"/>
            <a:ext cx="9144000" cy="212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30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36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3.3. Version itérative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3. Parcours en profondeur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3.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4. 5. 6,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55A932-24B5-4077-A07D-B16865F96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0796"/>
            <a:ext cx="9144000" cy="215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86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37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3.3. Version itérative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3. Parcours en profondeur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3.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4. 5. 6,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896C97B-F4E8-4A7F-9BB5-49A310D18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0821"/>
            <a:ext cx="9144000" cy="247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12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38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3.3. Version itérative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3. Parcours en profondeur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3.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4. 5. 6,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896C97B-F4E8-4A7F-9BB5-49A310D18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0821"/>
            <a:ext cx="9144000" cy="247635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D80F40-DAE9-4F1D-AD04-6CEF318CF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5" y="4886246"/>
            <a:ext cx="9144000" cy="123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838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39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3.3. Version itérative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3. Parcours en profondeur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3.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4. 5. 6,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4A6736B-C9B0-4552-AE17-0CF17FED93B4}"/>
              </a:ext>
            </a:extLst>
          </p:cNvPr>
          <p:cNvSpPr txBox="1"/>
          <p:nvPr/>
        </p:nvSpPr>
        <p:spPr>
          <a:xfrm>
            <a:off x="288032" y="1500953"/>
            <a:ext cx="86764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latin typeface="CMR10"/>
              </a:rPr>
              <a:t>Dans la version précédente, lorsqu'un </a:t>
            </a:r>
            <a:r>
              <a:rPr lang="fr-FR" sz="1800" b="0" i="0" u="none" strike="noStrike" baseline="0" dirty="0" err="1">
                <a:latin typeface="CMR10"/>
              </a:rPr>
              <a:t>noeud</a:t>
            </a:r>
            <a:r>
              <a:rPr lang="fr-FR" sz="1800" b="0" i="0" u="none" strike="noStrike" baseline="0" dirty="0">
                <a:latin typeface="CMR10"/>
              </a:rPr>
              <a:t> était découvert, il n’</a:t>
            </a:r>
            <a:r>
              <a:rPr lang="fr-FR" dirty="0">
                <a:latin typeface="CMR10"/>
              </a:rPr>
              <a:t>é</a:t>
            </a:r>
            <a:r>
              <a:rPr lang="fr-FR" sz="1800" b="0" i="0" u="none" strike="noStrike" baseline="0" dirty="0">
                <a:latin typeface="CMR10"/>
              </a:rPr>
              <a:t>tait pas explore en entier. C'est-a-dire que l'on ne cherchait pas à découvrir tous ses voisins. </a:t>
            </a:r>
          </a:p>
          <a:p>
            <a:pPr algn="l"/>
            <a:endParaRPr lang="fr-FR" dirty="0">
              <a:latin typeface="CMR10"/>
            </a:endParaRPr>
          </a:p>
          <a:p>
            <a:pPr algn="l"/>
            <a:r>
              <a:rPr lang="fr-FR" sz="1800" b="0" i="0" u="none" strike="noStrike" baseline="0" dirty="0">
                <a:latin typeface="CMR10"/>
              </a:rPr>
              <a:t>Une seconde version du parcours de graphe en profondeur existe dans laquelle, lorsqu'un </a:t>
            </a:r>
            <a:r>
              <a:rPr lang="fr-FR" sz="1800" b="0" i="0" u="none" strike="noStrike" baseline="0" dirty="0" err="1">
                <a:latin typeface="CMR10"/>
              </a:rPr>
              <a:t>noeud</a:t>
            </a:r>
            <a:r>
              <a:rPr lang="fr-FR" sz="1800" b="0" i="0" u="none" strike="noStrike" baseline="0" dirty="0">
                <a:latin typeface="CMR10"/>
              </a:rPr>
              <a:t> est découvert, on décide de l'explorer intégralement.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087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1. Introduction 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2. 3. 4. 5. 6,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D6CE8E4-4496-4EC0-BDF9-AB8F29B69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952"/>
          <a:stretch/>
        </p:blipFill>
        <p:spPr>
          <a:xfrm>
            <a:off x="-12373" y="1103770"/>
            <a:ext cx="9144000" cy="18753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018FA24-E853-42A9-89B9-48E8EB3DCE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2114140"/>
            <a:ext cx="3312368" cy="273960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B1BDED2-5946-4825-9907-130F43A3D4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828"/>
          <a:stretch/>
        </p:blipFill>
        <p:spPr>
          <a:xfrm>
            <a:off x="0" y="5112183"/>
            <a:ext cx="914400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391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40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3.3. Version itérative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3. Parcours en profondeur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3.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4. 5. 6,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9186852-66FF-49E9-88F1-6F67A9C6E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952"/>
            <a:ext cx="9144000" cy="429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364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41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3.3. Version itérative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3. Parcours en profondeur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3.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4. 5. 6,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EBD71A1-8788-472B-8FE5-8382E20C8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5684"/>
            <a:ext cx="9144000" cy="403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383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42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3.3. Version itérative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3. Parcours en profondeur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3.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4. 5. 6,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F1E87E-7FBD-4774-9A9C-72FB9DC13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144000" cy="401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117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43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3.3. Version itérative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3. Parcours en profondeur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3.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4. 5. 6,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33D591A-1CB9-4968-B7A4-C66B8EF3F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8714"/>
            <a:ext cx="9144000" cy="400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168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44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3.3. Version itérative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3. Parcours en profondeur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3.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4. 5. 6,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86D6E4F-1C13-4CA7-9007-BCE0A8714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3386"/>
            <a:ext cx="9144000" cy="425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86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45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3.3. Version itérative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3. Parcours en profondeur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3.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4. 5. 6,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D51DEBD-5170-450D-8423-D925FB771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" y="1700808"/>
            <a:ext cx="9144000" cy="209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979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46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3.3. Version itérative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3. Parcours en profondeur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3.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4. 5. 6,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D51DEBD-5170-450D-8423-D925FB771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144000" cy="209420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3F1B8B9-B70B-4E8C-B276-28A248470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0873"/>
            <a:ext cx="9144000" cy="171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618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47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3.4. Notion de piles (LIFO)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3. Parcours en profondeur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3.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4. 5. 6,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E1E530F-1D50-4711-B07A-1B5E64D53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2937"/>
            <a:ext cx="9144000" cy="29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532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48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3.4. Notion de piles (LIFO)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3. Parcours en profondeur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3.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4. 5. 6,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648DD0-27FB-41F6-9558-689F5FBF3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4" y="1863129"/>
            <a:ext cx="9144000" cy="132407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FC6ED43-EA71-4E16-A281-BD20119FC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2" y="3187206"/>
            <a:ext cx="9033252" cy="130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196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49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3.5. Pseudo code Version 1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3. Parcours en profondeur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3.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4. 5. 6,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EAFEE15-8E5A-4BE5-B3C2-F5CF8E25C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56" y="1647530"/>
            <a:ext cx="8169348" cy="43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21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16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2. Parcours en largeur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fr-FR" dirty="0"/>
              <a:t>2.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3. 4. 5. 6, 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2.1. Présentation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68775D-0B69-4278-9950-CCE20E747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2732"/>
            <a:ext cx="9144000" cy="266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463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50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3.6. Pseudo code Version 2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3. Parcours en profondeur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3.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4. 5. 6,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2953757-C7DA-4EA3-B387-EE14A2E2B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2776"/>
            <a:ext cx="7910245" cy="46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459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51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4.1. Rappels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4. Propriétés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</a:t>
            </a:r>
            <a:r>
              <a:rPr lang="fr-FR" dirty="0"/>
              <a:t>4.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A05184-24DC-44E5-93E9-BB755925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9" y="1599527"/>
            <a:ext cx="9144000" cy="66694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33B5B18-DC9E-4C0D-B110-3890C85C5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5157192"/>
            <a:ext cx="5402019" cy="119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963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52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4.1. Rappels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4. Propriétés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</a:t>
            </a:r>
            <a:r>
              <a:rPr lang="fr-FR" dirty="0"/>
              <a:t>4.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A05184-24DC-44E5-93E9-BB755925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9" y="1599527"/>
            <a:ext cx="9144000" cy="6669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6A73BF1-DCC0-40A5-B87D-500EE26C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8047"/>
            <a:ext cx="9144000" cy="64190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7363563-09B2-45BE-AAB0-9895ED893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5157192"/>
            <a:ext cx="5402019" cy="119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932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53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4.1. Rappels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4. Propriétés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</a:t>
            </a:r>
            <a:r>
              <a:rPr lang="fr-FR" dirty="0"/>
              <a:t>4.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A05184-24DC-44E5-93E9-BB755925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9" y="1599527"/>
            <a:ext cx="9144000" cy="6669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6A73BF1-DCC0-40A5-B87D-500EE26C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8047"/>
            <a:ext cx="9144000" cy="64190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C4F9DA0-22B1-43FE-AC79-A3A53FAD8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" y="4531892"/>
            <a:ext cx="9144000" cy="32747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E4B0286-8236-403F-8B17-4F5754CEE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00" y="5157192"/>
            <a:ext cx="5402019" cy="119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843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54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4.2. Cycle d’un graphe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4. Propriétés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</a:t>
            </a:r>
            <a:r>
              <a:rPr lang="fr-FR" dirty="0"/>
              <a:t>4.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062AB15-8D22-4F30-8958-99846589B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228"/>
          <a:stretch/>
        </p:blipFill>
        <p:spPr>
          <a:xfrm>
            <a:off x="0" y="1787207"/>
            <a:ext cx="9144000" cy="1929825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246E690-79BF-4B7A-9C21-E2DA8D697F8A}"/>
              </a:ext>
            </a:extLst>
          </p:cNvPr>
          <p:cNvCxnSpPr>
            <a:cxnSpLocks/>
          </p:cNvCxnSpPr>
          <p:nvPr/>
        </p:nvCxnSpPr>
        <p:spPr>
          <a:xfrm>
            <a:off x="899592" y="2348880"/>
            <a:ext cx="82089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4F4BB08-2EDC-4D43-B209-2D388BD8CE0F}"/>
              </a:ext>
            </a:extLst>
          </p:cNvPr>
          <p:cNvCxnSpPr>
            <a:cxnSpLocks/>
          </p:cNvCxnSpPr>
          <p:nvPr/>
        </p:nvCxnSpPr>
        <p:spPr>
          <a:xfrm>
            <a:off x="0" y="2636912"/>
            <a:ext cx="91085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2CE0166-AF3C-40A9-9B58-8614718E62B9}"/>
              </a:ext>
            </a:extLst>
          </p:cNvPr>
          <p:cNvCxnSpPr>
            <a:cxnSpLocks/>
          </p:cNvCxnSpPr>
          <p:nvPr/>
        </p:nvCxnSpPr>
        <p:spPr>
          <a:xfrm>
            <a:off x="17748" y="2924944"/>
            <a:ext cx="14579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5423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55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4.2. Cycle d’un graphe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4. Propriétés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</a:t>
            </a:r>
            <a:r>
              <a:rPr lang="fr-FR" dirty="0"/>
              <a:t>4.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062AB15-8D22-4F30-8958-99846589B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7207"/>
            <a:ext cx="9144000" cy="3283585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246E690-79BF-4B7A-9C21-E2DA8D697F8A}"/>
              </a:ext>
            </a:extLst>
          </p:cNvPr>
          <p:cNvCxnSpPr>
            <a:cxnSpLocks/>
          </p:cNvCxnSpPr>
          <p:nvPr/>
        </p:nvCxnSpPr>
        <p:spPr>
          <a:xfrm>
            <a:off x="899592" y="2348880"/>
            <a:ext cx="82089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4F4BB08-2EDC-4D43-B209-2D388BD8CE0F}"/>
              </a:ext>
            </a:extLst>
          </p:cNvPr>
          <p:cNvCxnSpPr>
            <a:cxnSpLocks/>
          </p:cNvCxnSpPr>
          <p:nvPr/>
        </p:nvCxnSpPr>
        <p:spPr>
          <a:xfrm>
            <a:off x="0" y="2636912"/>
            <a:ext cx="91085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2CE0166-AF3C-40A9-9B58-8614718E62B9}"/>
              </a:ext>
            </a:extLst>
          </p:cNvPr>
          <p:cNvCxnSpPr>
            <a:cxnSpLocks/>
          </p:cNvCxnSpPr>
          <p:nvPr/>
        </p:nvCxnSpPr>
        <p:spPr>
          <a:xfrm>
            <a:off x="17748" y="2924944"/>
            <a:ext cx="14579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1068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56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4.2. Cycle d’un graphe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4. Propriétés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</a:t>
            </a:r>
            <a:r>
              <a:rPr lang="fr-FR" dirty="0"/>
              <a:t>4.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062AB15-8D22-4F30-8958-99846589B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48"/>
          <a:stretch/>
        </p:blipFill>
        <p:spPr>
          <a:xfrm>
            <a:off x="12373" y="1613539"/>
            <a:ext cx="9144000" cy="215904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F5CB752-639A-469E-9B07-AE9DCC919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3946"/>
            <a:ext cx="9144000" cy="134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097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57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4.3. Connexité d’un graphe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4. Propriétés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</a:t>
            </a:r>
            <a:r>
              <a:rPr lang="fr-FR" dirty="0"/>
              <a:t>4.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7CE01D-ECEC-4D0F-AE85-7B0B8D78B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4" y="1706743"/>
            <a:ext cx="9144000" cy="67030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BD43A1C-DABF-4C53-B951-D8511FE9C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9037"/>
            <a:ext cx="9144000" cy="8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93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58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4.3. Connexité d’un graphe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4. Propriétés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</a:t>
            </a:r>
            <a:r>
              <a:rPr lang="fr-FR" dirty="0"/>
              <a:t>4.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6DE0564-D9A0-4E9E-AB09-76F261977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740"/>
            <a:ext cx="9144000" cy="64279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3A071-34C6-45CD-B568-C3703EC41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36" y="2240382"/>
            <a:ext cx="7524328" cy="330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586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59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4.3. Connexité d’un graphe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4. Propriétés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</a:t>
            </a:r>
            <a:r>
              <a:rPr lang="fr-FR" dirty="0"/>
              <a:t>4.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1AA8B4-EA5C-496E-A37E-3E8CD4812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" y="1467125"/>
            <a:ext cx="9144000" cy="3594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294C277-12C5-4BDE-BD0E-500F5D5A9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33000"/>
            <a:ext cx="3240360" cy="201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7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16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2. Parcours en largeur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fr-FR" dirty="0"/>
              <a:t>2.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3. 4. 5. 6, 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2.1. Présentation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68775D-0B69-4278-9950-CCE20E747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" t="58981" r="-388" b="-58981"/>
          <a:stretch/>
        </p:blipFill>
        <p:spPr>
          <a:xfrm>
            <a:off x="0" y="1552732"/>
            <a:ext cx="9144000" cy="26683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965B28-1360-4A9D-B663-38CF4FD73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8920"/>
            <a:ext cx="9144000" cy="242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373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60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4.3. Connexité d’un graphe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4. Propriétés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</a:t>
            </a:r>
            <a:r>
              <a:rPr lang="fr-FR" dirty="0"/>
              <a:t>4.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1AA8B4-EA5C-496E-A37E-3E8CD4812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" y="1467125"/>
            <a:ext cx="9144000" cy="3594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294C277-12C5-4BDE-BD0E-500F5D5A9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33000"/>
            <a:ext cx="3240360" cy="201728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BCFB850-0B5A-4A53-A49B-76FF81ACA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1877217"/>
            <a:ext cx="3979781" cy="207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567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61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4.3. Connexité d’un graphe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4. Propriétés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</a:t>
            </a:r>
            <a:r>
              <a:rPr lang="fr-FR" dirty="0"/>
              <a:t>4.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5. 6,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1AA8B4-EA5C-496E-A37E-3E8CD4812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" y="1467125"/>
            <a:ext cx="9144000" cy="3594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294C277-12C5-4BDE-BD0E-500F5D5A9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33000"/>
            <a:ext cx="3240360" cy="201728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BCFB850-0B5A-4A53-A49B-76FF81ACA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1877217"/>
            <a:ext cx="3979781" cy="20761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11AFBE9-3764-4727-8BC2-D07DD8A17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0641" y="3950283"/>
            <a:ext cx="3842417" cy="228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499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62</a:t>
            </a:fld>
            <a:endParaRPr lang="fr-FR" dirty="0"/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5. Programmation des piles et des files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3. 4. </a:t>
            </a:r>
            <a:r>
              <a:rPr lang="fr-FR" dirty="0"/>
              <a:t>5.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6C40982-128B-4ECF-B197-C80218FE9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0117"/>
            <a:ext cx="9144000" cy="3837765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3F3E652-7D08-418F-890D-2840D21613FC}"/>
              </a:ext>
            </a:extLst>
          </p:cNvPr>
          <p:cNvCxnSpPr>
            <a:cxnSpLocks/>
          </p:cNvCxnSpPr>
          <p:nvPr/>
        </p:nvCxnSpPr>
        <p:spPr>
          <a:xfrm>
            <a:off x="755576" y="4489242"/>
            <a:ext cx="82089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71B03FF-9B1D-4AC0-9751-970316559EE7}"/>
              </a:ext>
            </a:extLst>
          </p:cNvPr>
          <p:cNvCxnSpPr>
            <a:cxnSpLocks/>
          </p:cNvCxnSpPr>
          <p:nvPr/>
        </p:nvCxnSpPr>
        <p:spPr>
          <a:xfrm>
            <a:off x="179512" y="4777274"/>
            <a:ext cx="87849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C3045F1-6E99-4B4D-AA88-363DB0C067F3}"/>
              </a:ext>
            </a:extLst>
          </p:cNvPr>
          <p:cNvCxnSpPr>
            <a:cxnSpLocks/>
          </p:cNvCxnSpPr>
          <p:nvPr/>
        </p:nvCxnSpPr>
        <p:spPr>
          <a:xfrm>
            <a:off x="199390" y="5042993"/>
            <a:ext cx="87849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124AA9D-3BF5-4770-9AEB-C943C598394C}"/>
              </a:ext>
            </a:extLst>
          </p:cNvPr>
          <p:cNvCxnSpPr>
            <a:cxnSpLocks/>
          </p:cNvCxnSpPr>
          <p:nvPr/>
        </p:nvCxnSpPr>
        <p:spPr>
          <a:xfrm>
            <a:off x="179512" y="5301208"/>
            <a:ext cx="51125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279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63</a:t>
            </a:fld>
            <a:endParaRPr lang="fr-FR" dirty="0"/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5. Programmation des piles et des files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1. 2.</a:t>
            </a:r>
            <a:r>
              <a:rPr lang="fr-FR" dirty="0"/>
              <a:t>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3. 4. </a:t>
            </a:r>
            <a:r>
              <a:rPr lang="fr-FR" dirty="0"/>
              <a:t>5.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6,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659E7A2-4A47-42B2-8567-9C69452E3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7785"/>
            <a:ext cx="9144000" cy="41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4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16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2. Parcours en largeur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fr-FR" dirty="0"/>
              <a:t>2.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3. 4. 5. 6, 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2.1. Présentation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68775D-0B69-4278-9950-CCE20E747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" t="58981" r="-388" b="-58981"/>
          <a:stretch/>
        </p:blipFill>
        <p:spPr>
          <a:xfrm>
            <a:off x="0" y="1552732"/>
            <a:ext cx="9144000" cy="266835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ABCD960-7713-446D-ADA4-E1F7007D4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496" y="2886910"/>
            <a:ext cx="9144000" cy="212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92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16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2. Parcours en largeur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fr-FR" dirty="0"/>
              <a:t>2.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3. 4. 5. 6, 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2.1. Présentation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68775D-0B69-4278-9950-CCE20E747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" t="58981" r="-388" b="-58981"/>
          <a:stretch/>
        </p:blipFill>
        <p:spPr>
          <a:xfrm>
            <a:off x="0" y="1552732"/>
            <a:ext cx="9144000" cy="26683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419E758-2CD3-4EF2-89B4-DC1576685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31" y="2921798"/>
            <a:ext cx="9144000" cy="213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20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42D2-B595-4A93-A52B-F9540E13E49C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16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lvl="0"/>
            <a:r>
              <a:rPr lang="fr-FR" b="1" cap="small" dirty="0"/>
              <a:t>2. Parcours en largeur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fr-FR" dirty="0"/>
              <a:t>2.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3. 4. 5. 6, 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88032" y="889556"/>
            <a:ext cx="885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247C94"/>
                </a:solidFill>
              </a:rPr>
              <a:t>2.1. Présentation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68775D-0B69-4278-9950-CCE20E747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" t="58981" r="-388" b="-58981"/>
          <a:stretch/>
        </p:blipFill>
        <p:spPr>
          <a:xfrm>
            <a:off x="0" y="1552732"/>
            <a:ext cx="9144000" cy="266835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168C40D-59B5-4C9F-845C-BBE9F2FF0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7032"/>
            <a:ext cx="9144000" cy="217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06676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i="1"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16022</TotalTime>
  <Words>1434</Words>
  <Application>Microsoft Office PowerPoint</Application>
  <PresentationFormat>Affichage à l'écran (4:3)</PresentationFormat>
  <Paragraphs>264</Paragraphs>
  <Slides>63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68" baseType="lpstr">
      <vt:lpstr>Arial</vt:lpstr>
      <vt:lpstr>CMMI10</vt:lpstr>
      <vt:lpstr>CMR10</vt:lpstr>
      <vt:lpstr>CMSY10</vt:lpstr>
      <vt:lpstr>Modèle par défaut</vt:lpstr>
      <vt:lpstr>Cours 5 : Parcours de graphes</vt:lpstr>
      <vt:lpstr>Présentation PowerPoint</vt:lpstr>
      <vt:lpstr>1. Introduction </vt:lpstr>
      <vt:lpstr>1. Introduction </vt:lpstr>
      <vt:lpstr>2. Parcours en largeur</vt:lpstr>
      <vt:lpstr>2. Parcours en largeur</vt:lpstr>
      <vt:lpstr>2. Parcours en largeur</vt:lpstr>
      <vt:lpstr>2. Parcours en largeur</vt:lpstr>
      <vt:lpstr>2. Parcours en largeur</vt:lpstr>
      <vt:lpstr>2. Parcours en largeur</vt:lpstr>
      <vt:lpstr>2. Parcours en largeur</vt:lpstr>
      <vt:lpstr>2. Parcours en largeur</vt:lpstr>
      <vt:lpstr>2. Parcours en largeur</vt:lpstr>
      <vt:lpstr>2. Parcours en largeur</vt:lpstr>
      <vt:lpstr>2. Parcours en largeur</vt:lpstr>
      <vt:lpstr>2. Parcours en largeur</vt:lpstr>
      <vt:lpstr>2. Parcours en largeur</vt:lpstr>
      <vt:lpstr>2. Parcours en largeur</vt:lpstr>
      <vt:lpstr>2. Parcours en largeur</vt:lpstr>
      <vt:lpstr>2. Parcours en largeur</vt:lpstr>
      <vt:lpstr>2. Parcours en largeur</vt:lpstr>
      <vt:lpstr>3. Parcours en profondeur</vt:lpstr>
      <vt:lpstr>3. Parcours en profondeur</vt:lpstr>
      <vt:lpstr>3. Parcours en profondeur</vt:lpstr>
      <vt:lpstr>3. Parcours en profondeur</vt:lpstr>
      <vt:lpstr>3. Parcours en profondeur</vt:lpstr>
      <vt:lpstr>3. Parcours en profondeur</vt:lpstr>
      <vt:lpstr>3. Parcours en profondeur</vt:lpstr>
      <vt:lpstr>3. Parcours en profondeur</vt:lpstr>
      <vt:lpstr>3. Parcours en profondeur</vt:lpstr>
      <vt:lpstr>3. Parcours en profondeur</vt:lpstr>
      <vt:lpstr>3. Parcours en profondeur</vt:lpstr>
      <vt:lpstr>3. Parcours en profondeur</vt:lpstr>
      <vt:lpstr>3. Parcours en profondeur</vt:lpstr>
      <vt:lpstr>3. Parcours en profondeur</vt:lpstr>
      <vt:lpstr>3. Parcours en profondeur</vt:lpstr>
      <vt:lpstr>3. Parcours en profondeur</vt:lpstr>
      <vt:lpstr>3. Parcours en profondeur</vt:lpstr>
      <vt:lpstr>3. Parcours en profondeur</vt:lpstr>
      <vt:lpstr>3. Parcours en profondeur</vt:lpstr>
      <vt:lpstr>3. Parcours en profondeur</vt:lpstr>
      <vt:lpstr>3. Parcours en profondeur</vt:lpstr>
      <vt:lpstr>3. Parcours en profondeur</vt:lpstr>
      <vt:lpstr>3. Parcours en profondeur</vt:lpstr>
      <vt:lpstr>3. Parcours en profondeur</vt:lpstr>
      <vt:lpstr>3. Parcours en profondeur</vt:lpstr>
      <vt:lpstr>3. Parcours en profondeur</vt:lpstr>
      <vt:lpstr>3. Parcours en profondeur</vt:lpstr>
      <vt:lpstr>3. Parcours en profondeur</vt:lpstr>
      <vt:lpstr>3. Parcours en profondeur</vt:lpstr>
      <vt:lpstr>4. Propriétés</vt:lpstr>
      <vt:lpstr>4. Propriétés</vt:lpstr>
      <vt:lpstr>4. Propriétés</vt:lpstr>
      <vt:lpstr>4. Propriétés</vt:lpstr>
      <vt:lpstr>4. Propriétés</vt:lpstr>
      <vt:lpstr>4. Propriétés</vt:lpstr>
      <vt:lpstr>4. Propriétés</vt:lpstr>
      <vt:lpstr>4. Propriétés</vt:lpstr>
      <vt:lpstr>4. Propriétés</vt:lpstr>
      <vt:lpstr>4. Propriétés</vt:lpstr>
      <vt:lpstr>4. Propriétés</vt:lpstr>
      <vt:lpstr>5. Programmation des piles et des files</vt:lpstr>
      <vt:lpstr>5. Programmation des piles et des files</vt:lpstr>
    </vt:vector>
  </TitlesOfParts>
  <Company>INSAT CRI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Fabien HOSPITAL</dc:creator>
  <cp:lastModifiedBy>Fabien HOSPITAL</cp:lastModifiedBy>
  <cp:revision>485</cp:revision>
  <dcterms:created xsi:type="dcterms:W3CDTF">2010-06-18T06:31:00Z</dcterms:created>
  <dcterms:modified xsi:type="dcterms:W3CDTF">2022-04-10T14:43:10Z</dcterms:modified>
</cp:coreProperties>
</file>